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64" r:id="rId3"/>
    <p:sldId id="258" r:id="rId4"/>
    <p:sldId id="265" r:id="rId5"/>
    <p:sldId id="259" r:id="rId6"/>
    <p:sldId id="267" r:id="rId7"/>
    <p:sldId id="268" r:id="rId8"/>
    <p:sldId id="266" r:id="rId9"/>
    <p:sldId id="271" r:id="rId10"/>
    <p:sldId id="270" r:id="rId11"/>
    <p:sldId id="261" r:id="rId12"/>
    <p:sldId id="260" r:id="rId13"/>
    <p:sldId id="272" r:id="rId14"/>
    <p:sldId id="26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26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8E6678A6-1820-4798-ABD0-88BDC6CFCB08}" type="datetimeFigureOut">
              <a:rPr lang="en-US" smtClean="0"/>
              <a:pPr/>
              <a:t>3/7/2011</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5396A86D-3297-44E4-A038-40DB0F6FBEA3}"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E6678A6-1820-4798-ABD0-88BDC6CFCB08}" type="datetimeFigureOut">
              <a:rPr lang="en-US" smtClean="0"/>
              <a:pPr/>
              <a:t>3/7/2011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E6678A6-1820-4798-ABD0-88BDC6CFCB08}" type="datetimeFigureOut">
              <a:rPr lang="en-US" smtClean="0"/>
              <a:pPr/>
              <a:t>3/7/2011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E6678A6-1820-4798-ABD0-88BDC6CFCB08}" type="datetimeFigureOut">
              <a:rPr lang="en-US" smtClean="0"/>
              <a:pPr/>
              <a:t>3/7/2011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E6678A6-1820-4798-ABD0-88BDC6CFCB08}" type="datetimeFigureOut">
              <a:rPr lang="en-US" smtClean="0"/>
              <a:pPr/>
              <a:t>3/7/2011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5396A86D-3297-44E4-A038-40DB0F6FBEA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E6678A6-1820-4798-ABD0-88BDC6CFCB08}" type="datetimeFigureOut">
              <a:rPr lang="en-US" smtClean="0"/>
              <a:pPr/>
              <a:t>3/7/2011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E6678A6-1820-4798-ABD0-88BDC6CFCB08}" type="datetimeFigureOut">
              <a:rPr lang="en-US" smtClean="0"/>
              <a:pPr/>
              <a:t>3/7/2011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E6678A6-1820-4798-ABD0-88BDC6CFCB08}" type="datetimeFigureOut">
              <a:rPr lang="en-US" smtClean="0"/>
              <a:pPr/>
              <a:t>3/7/2011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6678A6-1820-4798-ABD0-88BDC6CFCB08}" type="datetimeFigureOut">
              <a:rPr lang="en-US" smtClean="0"/>
              <a:pPr/>
              <a:t>3/7/2011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E6678A6-1820-4798-ABD0-88BDC6CFCB08}" type="datetimeFigureOut">
              <a:rPr lang="en-US" smtClean="0"/>
              <a:pPr/>
              <a:t>3/7/2011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E6678A6-1820-4798-ABD0-88BDC6CFCB08}" type="datetimeFigureOut">
              <a:rPr lang="en-US" smtClean="0"/>
              <a:pPr/>
              <a:t>3/7/2011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E6678A6-1820-4798-ABD0-88BDC6CFCB08}" type="datetimeFigureOut">
              <a:rPr lang="en-US" smtClean="0"/>
              <a:pPr/>
              <a:t>3/7/2011</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396A86D-3297-44E4-A038-40DB0F6FBEA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hyperlink" Target="http://www.suite101.com/content/2011-employment-trends-jobs-seekers-need-to-know-now-a318183" TargetMode="External"/><Relationship Id="rId3" Type="http://schemas.openxmlformats.org/officeDocument/2006/relationships/hyperlink" Target="http://www.pongoresume.com/landv1.cfm?affiliate=resume-help" TargetMode="External"/><Relationship Id="rId7" Type="http://schemas.openxmlformats.org/officeDocument/2006/relationships/hyperlink" Target="http://www.naceweb.org/so12082010/college_skills/" TargetMode="External"/><Relationship Id="rId2" Type="http://schemas.openxmlformats.org/officeDocument/2006/relationships/hyperlink" Target="http://money.usnews.com/money/careers/slideshows/10-smart-ways-to-use-social-media-in-your-job-search/3" TargetMode="External"/><Relationship Id="rId1" Type="http://schemas.openxmlformats.org/officeDocument/2006/relationships/slideLayout" Target="../slideLayouts/slideLayout7.xml"/><Relationship Id="rId6" Type="http://schemas.openxmlformats.org/officeDocument/2006/relationships/hyperlink" Target="http://naceweb.org/research/job_outlook/job_outlook.aspx" TargetMode="External"/><Relationship Id="rId5" Type="http://schemas.openxmlformats.org/officeDocument/2006/relationships/hyperlink" Target="http://collegesavings.about.com/b/2011/02/23/top-jobs-for-2011-graduates-new-report-from-nace.htm" TargetMode="External"/><Relationship Id="rId4" Type="http://schemas.openxmlformats.org/officeDocument/2006/relationships/hyperlink" Target="http://www.randstad.com/the-world-of-work/us-employers-planning-to-hire-in-2011?c=11164"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naceweb.org/Home.aspx" TargetMode="Externa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507730127"/>
              </p:ext>
            </p:extLst>
          </p:nvPr>
        </p:nvGraphicFramePr>
        <p:xfrm>
          <a:off x="457200" y="2214404"/>
          <a:ext cx="8229600" cy="3053715"/>
        </p:xfrm>
        <a:graphic>
          <a:graphicData uri="http://schemas.openxmlformats.org/drawingml/2006/table">
            <a:tbl>
              <a:tblPr/>
              <a:tblGrid>
                <a:gridCol w="8229600"/>
              </a:tblGrid>
              <a:tr h="828675">
                <a:tc>
                  <a:txBody>
                    <a:bodyPr/>
                    <a:lstStyle/>
                    <a:p>
                      <a:endParaRPr lang="en-US" dirty="0"/>
                    </a:p>
                  </a:txBody>
                  <a:tcPr marL="0" marR="0" marT="0" marB="0" anchor="ctr">
                    <a:lnL>
                      <a:noFill/>
                    </a:lnL>
                    <a:lnR>
                      <a:noFill/>
                    </a:lnR>
                    <a:lnT>
                      <a:noFill/>
                    </a:lnT>
                    <a:lnB>
                      <a:noFill/>
                    </a:lnB>
                  </a:tcPr>
                </a:tc>
              </a:tr>
              <a:tr h="0">
                <a:tc>
                  <a:txBody>
                    <a:bodyPr/>
                    <a:lstStyle/>
                    <a:p>
                      <a:endParaRPr lang="en-US" dirty="0"/>
                    </a:p>
                  </a:txBody>
                  <a:tcPr marL="0" marR="0" marT="0" marB="0" anchor="ctr">
                    <a:lnL>
                      <a:noFill/>
                    </a:lnL>
                    <a:lnR>
                      <a:noFill/>
                    </a:lnR>
                    <a:lnT>
                      <a:noFill/>
                    </a:lnT>
                    <a:lnB>
                      <a:noFill/>
                    </a:lnB>
                  </a:tcPr>
                </a:tc>
              </a:tr>
              <a:tr h="0">
                <a:tc>
                  <a:txBody>
                    <a:bodyPr/>
                    <a:lstStyle/>
                    <a:p>
                      <a:endParaRPr lang="en-US" dirty="0">
                        <a:effectLst/>
                      </a:endParaRPr>
                    </a:p>
                  </a:txBody>
                  <a:tcPr marL="0" marR="0" marT="0" marB="0" anchor="ctr">
                    <a:lnL>
                      <a:noFill/>
                    </a:lnL>
                    <a:lnR>
                      <a:noFill/>
                    </a:lnR>
                    <a:lnT>
                      <a:noFill/>
                    </a:lnT>
                    <a:lnB>
                      <a:noFill/>
                    </a:lnB>
                  </a:tcPr>
                </a:tc>
              </a:tr>
              <a:tr h="0">
                <a:tc>
                  <a:txBody>
                    <a:bodyPr/>
                    <a:lstStyle/>
                    <a:p>
                      <a:endParaRPr lang="en-US" dirty="0"/>
                    </a:p>
                  </a:txBody>
                  <a:tcPr marL="0" marR="0" marT="0" marB="0" anchor="ctr">
                    <a:lnL>
                      <a:noFill/>
                    </a:lnL>
                    <a:lnR>
                      <a:noFill/>
                    </a:lnR>
                    <a:lnT>
                      <a:noFill/>
                    </a:lnT>
                    <a:lnB>
                      <a:noFill/>
                    </a:lnB>
                  </a:tcPr>
                </a:tc>
              </a:tr>
              <a:tr h="304800">
                <a:tc>
                  <a:txBody>
                    <a:bodyPr/>
                    <a:lstStyle/>
                    <a:p>
                      <a:pPr algn="ctr"/>
                      <a:endParaRPr lang="en-US" dirty="0">
                        <a:effectLst/>
                      </a:endParaRPr>
                    </a:p>
                  </a:txBody>
                  <a:tcPr marL="0" marR="0" marT="0" marB="0" anchor="ctr">
                    <a:lnL>
                      <a:noFill/>
                    </a:lnL>
                    <a:lnR>
                      <a:noFill/>
                    </a:lnR>
                    <a:lnT>
                      <a:noFill/>
                    </a:lnT>
                    <a:lnB>
                      <a:noFill/>
                    </a:lnB>
                  </a:tcPr>
                </a:tc>
              </a:tr>
              <a:tr h="0">
                <a:tc>
                  <a:txBody>
                    <a:bodyPr/>
                    <a:lstStyle/>
                    <a:p>
                      <a:endParaRPr lang="en-US" dirty="0"/>
                    </a:p>
                  </a:txBody>
                  <a:tcPr marL="0" marR="0" marT="0" marB="0" anchor="ctr">
                    <a:lnL>
                      <a:noFill/>
                    </a:lnL>
                    <a:lnR>
                      <a:noFill/>
                    </a:lnR>
                    <a:lnT>
                      <a:noFill/>
                    </a:lnT>
                    <a:lnB>
                      <a:noFill/>
                    </a:lnB>
                  </a:tcPr>
                </a:tc>
              </a:tr>
              <a:tr h="0">
                <a:tc>
                  <a:txBody>
                    <a:bodyPr/>
                    <a:lstStyle/>
                    <a:p>
                      <a:pPr algn="ctr"/>
                      <a:endParaRPr lang="en-US" dirty="0">
                        <a:effectLst/>
                      </a:endParaRPr>
                    </a:p>
                  </a:txBody>
                  <a:tcPr marL="0" marR="0" marT="0" marB="0" anchor="ctr">
                    <a:lnL>
                      <a:noFill/>
                    </a:lnL>
                    <a:lnR>
                      <a:noFill/>
                    </a:lnR>
                    <a:lnT>
                      <a:noFill/>
                    </a:lnT>
                    <a:lnB>
                      <a:noFill/>
                    </a:lnB>
                  </a:tcPr>
                </a:tc>
              </a:tr>
              <a:tr h="0">
                <a:tc>
                  <a:txBody>
                    <a:bodyPr/>
                    <a:lstStyle/>
                    <a:p>
                      <a:endParaRPr lang="en-US" dirty="0"/>
                    </a:p>
                  </a:txBody>
                  <a:tcPr marL="0" marR="0" marT="0" marB="0" anchor="ctr">
                    <a:lnL>
                      <a:noFill/>
                    </a:lnL>
                    <a:lnR>
                      <a:noFill/>
                    </a:lnR>
                    <a:lnT>
                      <a:noFill/>
                    </a:lnT>
                    <a:lnB>
                      <a:noFill/>
                    </a:lnB>
                  </a:tcPr>
                </a:tc>
              </a:tr>
              <a:tr h="0">
                <a:tc>
                  <a:txBody>
                    <a:bodyPr/>
                    <a:lstStyle/>
                    <a:p>
                      <a:endParaRPr lang="en-US" dirty="0">
                        <a:effectLst/>
                      </a:endParaRPr>
                    </a:p>
                  </a:txBody>
                  <a:tcPr marL="0" marR="0" marT="0" marB="0" anchor="ctr">
                    <a:lnL>
                      <a:noFill/>
                    </a:lnL>
                    <a:lnR>
                      <a:noFill/>
                    </a:lnR>
                    <a:lnT>
                      <a:noFill/>
                    </a:lnT>
                    <a:lnB>
                      <a:noFill/>
                    </a:lnB>
                  </a:tcPr>
                </a:tc>
              </a:tr>
            </a:tbl>
          </a:graphicData>
        </a:graphic>
      </p:graphicFrame>
      <p:pic>
        <p:nvPicPr>
          <p:cNvPr id="1025" name="Picture 1" descr="Welcome to Cambridge Colle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82867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ommencement 200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28675"/>
            <a:ext cx="9144000" cy="275165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676400" y="3746023"/>
            <a:ext cx="5486400" cy="2585323"/>
          </a:xfrm>
          <a:prstGeom prst="rect">
            <a:avLst/>
          </a:prstGeom>
          <a:noFill/>
        </p:spPr>
        <p:txBody>
          <a:bodyPr wrap="square" rtlCol="0">
            <a:spAutoFit/>
          </a:bodyPr>
          <a:lstStyle/>
          <a:p>
            <a:r>
              <a:rPr lang="en-US" sz="5400" i="1" dirty="0" smtClean="0">
                <a:latin typeface="Baskerville Old Face" pitchFamily="18" charset="0"/>
              </a:rPr>
              <a:t>Recession: </a:t>
            </a:r>
          </a:p>
          <a:p>
            <a:pPr algn="ctr"/>
            <a:r>
              <a:rPr lang="en-US" sz="5400" i="1" dirty="0" smtClean="0">
                <a:latin typeface="Baskerville Old Face" pitchFamily="18" charset="0"/>
              </a:rPr>
              <a:t>Employment for 2011 Graduates</a:t>
            </a:r>
            <a:endParaRPr lang="en-US" sz="5400" i="1" dirty="0">
              <a:latin typeface="Baskerville Old Face" pitchFamily="18" charset="0"/>
            </a:endParaRPr>
          </a:p>
        </p:txBody>
      </p:sp>
      <p:sp>
        <p:nvSpPr>
          <p:cNvPr id="4" name="TextBox 3"/>
          <p:cNvSpPr txBox="1"/>
          <p:nvPr/>
        </p:nvSpPr>
        <p:spPr>
          <a:xfrm>
            <a:off x="5715000" y="6331346"/>
            <a:ext cx="3429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Ana Duprey CMP230</a:t>
            </a: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783238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pPr>
              <a:buFont typeface="Wingdings" pitchFamily="2" charset="2"/>
              <a:buChar char="§"/>
            </a:pPr>
            <a:r>
              <a:rPr lang="en-US" dirty="0" smtClean="0"/>
              <a:t>National Employment Law Project</a:t>
            </a:r>
          </a:p>
          <a:p>
            <a:pPr>
              <a:buFont typeface="Wingdings" pitchFamily="2" charset="2"/>
              <a:buChar char="§"/>
            </a:pPr>
            <a:r>
              <a:rPr lang="en-US" dirty="0" smtClean="0"/>
              <a:t>Fistful of talent </a:t>
            </a:r>
          </a:p>
          <a:p>
            <a:pPr>
              <a:buFont typeface="Wingdings" pitchFamily="2" charset="2"/>
              <a:buChar char="§"/>
            </a:pPr>
            <a:r>
              <a:rPr lang="en-US" dirty="0" smtClean="0"/>
              <a:t>Job Bound</a:t>
            </a:r>
          </a:p>
          <a:p>
            <a:pPr>
              <a:buFont typeface="Wingdings" pitchFamily="2" charset="2"/>
              <a:buChar char="§"/>
            </a:pPr>
            <a:r>
              <a:rPr lang="en-US" dirty="0" smtClean="0"/>
              <a:t>Brazen Careerist</a:t>
            </a:r>
          </a:p>
          <a:p>
            <a:pPr>
              <a:buFont typeface="Wingdings" pitchFamily="2" charset="2"/>
              <a:buChar char="§"/>
            </a:pPr>
            <a:r>
              <a:rPr lang="en-US" dirty="0" smtClean="0"/>
              <a:t>LinkedIn</a:t>
            </a:r>
          </a:p>
          <a:p>
            <a:pPr>
              <a:buFont typeface="Wingdings" pitchFamily="2" charset="2"/>
              <a:buChar char="§"/>
            </a:pPr>
            <a:r>
              <a:rPr lang="en-US" dirty="0" smtClean="0"/>
              <a:t>Seeking Alpha</a:t>
            </a:r>
          </a:p>
        </p:txBody>
      </p:sp>
      <p:sp>
        <p:nvSpPr>
          <p:cNvPr id="4" name="Content Placeholder 3"/>
          <p:cNvSpPr>
            <a:spLocks noGrp="1"/>
          </p:cNvSpPr>
          <p:nvPr>
            <p:ph sz="half" idx="2"/>
          </p:nvPr>
        </p:nvSpPr>
        <p:spPr/>
        <p:txBody>
          <a:bodyPr/>
          <a:lstStyle/>
          <a:p>
            <a:pPr>
              <a:buFont typeface="Wingdings" pitchFamily="2" charset="2"/>
              <a:buChar char="§"/>
            </a:pPr>
            <a:r>
              <a:rPr lang="en-US" dirty="0" smtClean="0"/>
              <a:t>Careers at Alltop</a:t>
            </a:r>
          </a:p>
          <a:p>
            <a:pPr>
              <a:buFont typeface="Wingdings" pitchFamily="2" charset="2"/>
              <a:buChar char="§"/>
            </a:pPr>
            <a:r>
              <a:rPr lang="en-US" dirty="0" smtClean="0"/>
              <a:t>Career Diva</a:t>
            </a:r>
          </a:p>
          <a:p>
            <a:pPr>
              <a:buFont typeface="Wingdings" pitchFamily="2" charset="2"/>
              <a:buChar char="§"/>
            </a:pPr>
            <a:r>
              <a:rPr lang="en-US" dirty="0" smtClean="0"/>
              <a:t>Facebook</a:t>
            </a:r>
          </a:p>
          <a:p>
            <a:pPr>
              <a:buFont typeface="Wingdings" pitchFamily="2" charset="2"/>
              <a:buChar char="§"/>
            </a:pPr>
            <a:r>
              <a:rPr lang="en-US" dirty="0" smtClean="0"/>
              <a:t>Bureau of Labor Statistics</a:t>
            </a:r>
          </a:p>
          <a:p>
            <a:pPr>
              <a:buFont typeface="Wingdings" pitchFamily="2" charset="2"/>
              <a:buChar char="§"/>
            </a:pPr>
            <a:r>
              <a:rPr lang="en-US" dirty="0" smtClean="0"/>
              <a:t>Indeed Job Trends</a:t>
            </a:r>
          </a:p>
          <a:p>
            <a:pPr marL="137160" indent="0">
              <a:buNone/>
            </a:pPr>
            <a:endParaRPr lang="en-US" dirty="0"/>
          </a:p>
        </p:txBody>
      </p:sp>
      <p:sp>
        <p:nvSpPr>
          <p:cNvPr id="5" name="Title 4"/>
          <p:cNvSpPr txBox="1">
            <a:spLocks noGrp="1"/>
          </p:cNvSpPr>
          <p:nvPr>
            <p:ph type="title"/>
          </p:nvPr>
        </p:nvSpPr>
        <p:spPr>
          <a:xfrm>
            <a:off x="457200" y="461417"/>
            <a:ext cx="8229600"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solidFill>
                  <a:schemeClr val="tx1"/>
                </a:solidFill>
                <a:latin typeface="Baskerville Old Face" pitchFamily="18" charset="0"/>
              </a:rPr>
              <a:t>11 Helpful Sites for Job Seekers</a:t>
            </a:r>
            <a:endParaRPr lang="en-US" sz="4400" dirty="0">
              <a:solidFill>
                <a:schemeClr val="tx1"/>
              </a:solidFill>
              <a:latin typeface="Baskerville Old Face" pitchFamily="18" charset="0"/>
            </a:endParaRPr>
          </a:p>
        </p:txBody>
      </p:sp>
      <p:pic>
        <p:nvPicPr>
          <p:cNvPr id="6" name="Picture 6" descr="http://t3.gstatic.com/images?q=tbn:ANd9GcT-xqkG4fjH-jGy90hWx80tF7nrpAIbUzFitOQ_9eZ0hapZr6Hvz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96607" y="4437644"/>
            <a:ext cx="5429250" cy="2409470"/>
          </a:xfrm>
          <a:prstGeom prst="rect">
            <a:avLst/>
          </a:prstGeom>
          <a:noFill/>
          <a:ln w="28575">
            <a:solidFill>
              <a:schemeClr val="tx1">
                <a:lumMod val="50000"/>
              </a:schemeClr>
            </a:solidFill>
          </a:ln>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7707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514" y="43543"/>
            <a:ext cx="9129486"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2011Graduate: Job Seeking Interview</a:t>
            </a:r>
            <a:endParaRPr lang="en-US" sz="4400" dirty="0">
              <a:latin typeface="Baskerville Old Face" pitchFamily="18" charset="0"/>
            </a:endParaRPr>
          </a:p>
        </p:txBody>
      </p:sp>
      <p:sp>
        <p:nvSpPr>
          <p:cNvPr id="3" name="Rectangle 2"/>
          <p:cNvSpPr/>
          <p:nvPr/>
        </p:nvSpPr>
        <p:spPr>
          <a:xfrm>
            <a:off x="14515" y="1295400"/>
            <a:ext cx="9129485" cy="4893647"/>
          </a:xfrm>
          <a:prstGeom prst="rect">
            <a:avLst/>
          </a:prstGeom>
        </p:spPr>
        <p:txBody>
          <a:bodyPr wrap="square">
            <a:spAutoFit/>
          </a:bodyPr>
          <a:lstStyle/>
          <a:p>
            <a:r>
              <a:rPr lang="en-US" sz="2400" dirty="0" smtClean="0"/>
              <a:t>1) What </a:t>
            </a:r>
            <a:r>
              <a:rPr lang="en-US" sz="2400" dirty="0"/>
              <a:t>is your major</a:t>
            </a:r>
            <a:r>
              <a:rPr lang="en-US" sz="2400" dirty="0" smtClean="0"/>
              <a:t>? Business Administration</a:t>
            </a:r>
            <a:r>
              <a:rPr lang="en-US" sz="2400" dirty="0"/>
              <a:t/>
            </a:r>
            <a:br>
              <a:rPr lang="en-US" sz="2400" dirty="0"/>
            </a:br>
            <a:r>
              <a:rPr lang="en-US" sz="2400" dirty="0" smtClean="0"/>
              <a:t>2) </a:t>
            </a:r>
            <a:r>
              <a:rPr lang="en-US" sz="2400" dirty="0"/>
              <a:t>Do you have relevant prior work </a:t>
            </a:r>
            <a:r>
              <a:rPr lang="en-US" sz="2400" dirty="0" smtClean="0"/>
              <a:t>experience? Yes</a:t>
            </a:r>
            <a:r>
              <a:rPr lang="en-US" sz="2400" dirty="0"/>
              <a:t/>
            </a:r>
            <a:br>
              <a:rPr lang="en-US" sz="2400" dirty="0"/>
            </a:br>
            <a:r>
              <a:rPr lang="en-US" sz="2400" dirty="0"/>
              <a:t>3) Have you worked an internship</a:t>
            </a:r>
            <a:r>
              <a:rPr lang="en-US" sz="2400" dirty="0" smtClean="0"/>
              <a:t>? No</a:t>
            </a:r>
            <a:r>
              <a:rPr lang="en-US" sz="2400" dirty="0"/>
              <a:t/>
            </a:r>
            <a:br>
              <a:rPr lang="en-US" sz="2400" dirty="0"/>
            </a:br>
            <a:r>
              <a:rPr lang="en-US" sz="2400" dirty="0"/>
              <a:t>4) Have you networked through Facebook, Twitter, LinkedIn, or any other networking site</a:t>
            </a:r>
            <a:r>
              <a:rPr lang="en-US" sz="2400" dirty="0" smtClean="0"/>
              <a:t>? Yes </a:t>
            </a:r>
            <a:r>
              <a:rPr lang="en-US" sz="2400" dirty="0"/>
              <a:t/>
            </a:r>
            <a:br>
              <a:rPr lang="en-US" sz="2400" dirty="0"/>
            </a:br>
            <a:r>
              <a:rPr lang="en-US" sz="2400" dirty="0"/>
              <a:t>5) Was such social media useful or a </a:t>
            </a:r>
            <a:r>
              <a:rPr lang="en-US" sz="2400" dirty="0" smtClean="0"/>
              <a:t>success? No</a:t>
            </a:r>
            <a:r>
              <a:rPr lang="en-US" sz="2400" dirty="0"/>
              <a:t/>
            </a:r>
            <a:br>
              <a:rPr lang="en-US" sz="2400" dirty="0"/>
            </a:br>
            <a:r>
              <a:rPr lang="en-US" sz="2400" dirty="0"/>
              <a:t>6) How long have you been seeking employment</a:t>
            </a:r>
            <a:r>
              <a:rPr lang="en-US" sz="2400" dirty="0" smtClean="0"/>
              <a:t>? 2 months</a:t>
            </a:r>
            <a:r>
              <a:rPr lang="en-US" sz="2400" dirty="0"/>
              <a:t/>
            </a:r>
            <a:br>
              <a:rPr lang="en-US" sz="2400" dirty="0"/>
            </a:br>
            <a:r>
              <a:rPr lang="en-US" sz="2400" dirty="0"/>
              <a:t>7) Are you also seeking employment beyond your major</a:t>
            </a:r>
            <a:r>
              <a:rPr lang="en-US" sz="2400" dirty="0" smtClean="0"/>
              <a:t>? No</a:t>
            </a:r>
            <a:r>
              <a:rPr lang="en-US" sz="2400" dirty="0"/>
              <a:t/>
            </a:r>
            <a:br>
              <a:rPr lang="en-US" sz="2400" dirty="0"/>
            </a:br>
            <a:r>
              <a:rPr lang="en-US" sz="2400" dirty="0"/>
              <a:t>8) How many interviews have you had</a:t>
            </a:r>
            <a:r>
              <a:rPr lang="en-US" sz="2400" dirty="0" smtClean="0"/>
              <a:t>? 2</a:t>
            </a:r>
            <a:r>
              <a:rPr lang="en-US" sz="2400" dirty="0"/>
              <a:t/>
            </a:r>
            <a:br>
              <a:rPr lang="en-US" sz="2400" dirty="0"/>
            </a:br>
            <a:r>
              <a:rPr lang="en-US" sz="2400" dirty="0"/>
              <a:t>9) Have you secured employment</a:t>
            </a:r>
            <a:r>
              <a:rPr lang="en-US" sz="2400" dirty="0" smtClean="0"/>
              <a:t>? Yes</a:t>
            </a:r>
            <a:r>
              <a:rPr lang="en-US" sz="2400" dirty="0"/>
              <a:t/>
            </a:r>
            <a:br>
              <a:rPr lang="en-US" sz="2400" dirty="0"/>
            </a:br>
            <a:r>
              <a:rPr lang="en-US" sz="2400" dirty="0" smtClean="0"/>
              <a:t>10) How in your own words would you describe the impact that the Recession has caused over the employment opportunities for a 2011 College Graduate?</a:t>
            </a:r>
            <a:endParaRPr lang="en-US" sz="2400" dirty="0">
              <a:effectLst/>
            </a:endParaRPr>
          </a:p>
        </p:txBody>
      </p:sp>
    </p:spTree>
    <p:extLst>
      <p:ext uri="{BB962C8B-B14F-4D97-AF65-F5344CB8AC3E}">
        <p14:creationId xmlns:p14="http://schemas.microsoft.com/office/powerpoint/2010/main" val="10811903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4514" y="43543"/>
            <a:ext cx="9129486"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2011Graduate: Job Seeking Interview</a:t>
            </a:r>
            <a:endParaRPr lang="en-US" sz="4400" dirty="0">
              <a:latin typeface="Baskerville Old Face" pitchFamily="18" charset="0"/>
            </a:endParaRPr>
          </a:p>
        </p:txBody>
      </p:sp>
      <p:sp>
        <p:nvSpPr>
          <p:cNvPr id="8" name="Rectangle 7"/>
          <p:cNvSpPr/>
          <p:nvPr/>
        </p:nvSpPr>
        <p:spPr>
          <a:xfrm>
            <a:off x="0" y="990600"/>
            <a:ext cx="9129486" cy="5632311"/>
          </a:xfrm>
          <a:prstGeom prst="rect">
            <a:avLst/>
          </a:prstGeom>
        </p:spPr>
        <p:txBody>
          <a:bodyPr wrap="square">
            <a:spAutoFit/>
          </a:bodyPr>
          <a:lstStyle/>
          <a:p>
            <a:r>
              <a:rPr lang="en-US" sz="2000" dirty="0" smtClean="0"/>
              <a:t>When </a:t>
            </a:r>
            <a:r>
              <a:rPr lang="en-US" sz="2000" dirty="0"/>
              <a:t>I first graduated with my associates in business administration I was looking for employment but I decided to go back to school and took on another major. I finished my last class in December. Started looking for work in January and landed two jobs on February 21.</a:t>
            </a:r>
            <a:br>
              <a:rPr lang="en-US" sz="2000" dirty="0"/>
            </a:br>
            <a:r>
              <a:rPr lang="en-US" sz="2000" dirty="0" smtClean="0"/>
              <a:t>When </a:t>
            </a:r>
            <a:r>
              <a:rPr lang="en-US" sz="2000" dirty="0"/>
              <a:t>I first graduated in May it was very hard. I looked for work but, did not even get one interview. I noticed that they are looking for experience people with education. I Did have some background in administration but, the market was slow. I decided to get my diploma in medical assistant so that i will have the option in either field or combine them as in "Medical Office Administration". Now I think the jobs are coming back slowly but, last year was the most hardest times. The recession has caused many graduates to pursue other avenues. For example, I have my business degree and a Medical Assistant Diploma but, I landed a job in the Office Administration field and as Sales Associate at a major home and office improvement store. I could not find a position in the medical because they want highly qualified individuals with degrees. I believe throughout your job search you have to keep your options open. I learned that the hard way although, was very lucky to land two position even though they are two totally different. </a:t>
            </a:r>
            <a:endParaRPr lang="en-US" sz="2000" dirty="0">
              <a:effectLst/>
            </a:endParaRPr>
          </a:p>
        </p:txBody>
      </p:sp>
    </p:spTree>
    <p:extLst>
      <p:ext uri="{BB962C8B-B14F-4D97-AF65-F5344CB8AC3E}">
        <p14:creationId xmlns:p14="http://schemas.microsoft.com/office/powerpoint/2010/main" val="773526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48200" y="1447800"/>
            <a:ext cx="4038600" cy="5257800"/>
          </a:xfrm>
        </p:spPr>
        <p:txBody>
          <a:bodyPr>
            <a:normAutofit fontScale="92500" lnSpcReduction="10000"/>
          </a:bodyPr>
          <a:lstStyle/>
          <a:p>
            <a:pPr marL="137160" indent="0">
              <a:buNone/>
            </a:pPr>
            <a:r>
              <a:rPr lang="en-US" dirty="0" smtClean="0"/>
              <a:t>13. Nurse Anesthetist</a:t>
            </a:r>
          </a:p>
          <a:p>
            <a:pPr marL="137160" indent="0">
              <a:buNone/>
            </a:pPr>
            <a:r>
              <a:rPr lang="en-US" dirty="0" smtClean="0"/>
              <a:t>14. Risk Management    Manager</a:t>
            </a:r>
          </a:p>
          <a:p>
            <a:pPr marL="137160" indent="0">
              <a:buNone/>
            </a:pPr>
            <a:r>
              <a:rPr lang="en-US" dirty="0" smtClean="0"/>
              <a:t>15. Product Management Director</a:t>
            </a:r>
          </a:p>
          <a:p>
            <a:pPr marL="137160" indent="0">
              <a:buNone/>
            </a:pPr>
            <a:r>
              <a:rPr lang="en-US" dirty="0" smtClean="0"/>
              <a:t>16. Healthcare Consultant</a:t>
            </a:r>
          </a:p>
          <a:p>
            <a:pPr marL="137160" indent="0">
              <a:buNone/>
            </a:pPr>
            <a:r>
              <a:rPr lang="en-US" dirty="0" smtClean="0"/>
              <a:t>17. Information Systems Security Engineer</a:t>
            </a:r>
          </a:p>
          <a:p>
            <a:pPr marL="137160" indent="0">
              <a:buNone/>
            </a:pPr>
            <a:r>
              <a:rPr lang="en-US" dirty="0" smtClean="0"/>
              <a:t>18.Software Engineering/Development Director</a:t>
            </a:r>
          </a:p>
          <a:p>
            <a:pPr marL="137160" indent="0">
              <a:buNone/>
            </a:pPr>
            <a:r>
              <a:rPr lang="en-US" dirty="0" smtClean="0"/>
              <a:t>19. Occupational Therapist</a:t>
            </a:r>
          </a:p>
          <a:p>
            <a:pPr marL="137160" indent="0">
              <a:buNone/>
            </a:pPr>
            <a:r>
              <a:rPr lang="en-US" dirty="0" smtClean="0"/>
              <a:t>20.Information Technology </a:t>
            </a:r>
          </a:p>
          <a:p>
            <a:pPr marL="651510" indent="-514350">
              <a:buFont typeface="+mj-lt"/>
              <a:buAutoNum type="arabicPeriod"/>
            </a:pPr>
            <a:endParaRPr lang="en-US" dirty="0" smtClean="0"/>
          </a:p>
          <a:p>
            <a:pPr marL="651510" indent="-514350">
              <a:buFont typeface="+mj-lt"/>
              <a:buAutoNum type="arabicPeriod"/>
            </a:pPr>
            <a:endParaRPr lang="en-US" dirty="0"/>
          </a:p>
        </p:txBody>
      </p:sp>
      <p:sp>
        <p:nvSpPr>
          <p:cNvPr id="5" name="Title 4"/>
          <p:cNvSpPr txBox="1">
            <a:spLocks noGrp="1"/>
          </p:cNvSpPr>
          <p:nvPr>
            <p:ph type="title"/>
          </p:nvPr>
        </p:nvSpPr>
        <p:spPr>
          <a:xfrm>
            <a:off x="457200" y="152400"/>
            <a:ext cx="8229600" cy="114300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 Best Careers for 2011</a:t>
            </a:r>
            <a:endParaRPr lang="en-US" sz="4400" dirty="0">
              <a:latin typeface="Baskerville Old Face" pitchFamily="18" charset="0"/>
            </a:endParaRPr>
          </a:p>
        </p:txBody>
      </p:sp>
      <p:sp>
        <p:nvSpPr>
          <p:cNvPr id="7" name="TextBox 6"/>
          <p:cNvSpPr txBox="1"/>
          <p:nvPr/>
        </p:nvSpPr>
        <p:spPr>
          <a:xfrm>
            <a:off x="304800" y="1463625"/>
            <a:ext cx="4267200" cy="4893647"/>
          </a:xfrm>
          <a:prstGeom prst="rect">
            <a:avLst/>
          </a:prstGeom>
          <a:noFill/>
        </p:spPr>
        <p:txBody>
          <a:bodyPr wrap="square" rtlCol="0">
            <a:spAutoFit/>
          </a:bodyPr>
          <a:lstStyle/>
          <a:p>
            <a:pPr marL="342900" indent="-342900">
              <a:buFont typeface="+mj-lt"/>
              <a:buAutoNum type="arabicPeriod"/>
            </a:pPr>
            <a:r>
              <a:rPr lang="en-US" sz="2400" dirty="0" smtClean="0"/>
              <a:t>Software Architect</a:t>
            </a:r>
          </a:p>
          <a:p>
            <a:pPr marL="342900" indent="-342900">
              <a:buFont typeface="+mj-lt"/>
              <a:buAutoNum type="arabicPeriod"/>
            </a:pPr>
            <a:r>
              <a:rPr lang="en-US" sz="2400" dirty="0" smtClean="0"/>
              <a:t>Physician Assistant</a:t>
            </a:r>
          </a:p>
          <a:p>
            <a:pPr marL="342900" indent="-342900">
              <a:buFont typeface="+mj-lt"/>
              <a:buAutoNum type="arabicPeriod"/>
            </a:pPr>
            <a:r>
              <a:rPr lang="en-US" sz="2400" dirty="0" smtClean="0"/>
              <a:t>Management Consultant</a:t>
            </a:r>
          </a:p>
          <a:p>
            <a:pPr marL="342900" indent="-342900">
              <a:buFont typeface="+mj-lt"/>
              <a:buAutoNum type="arabicPeriod"/>
            </a:pPr>
            <a:r>
              <a:rPr lang="en-US" sz="2400" dirty="0" smtClean="0"/>
              <a:t>Physical Therapist</a:t>
            </a:r>
          </a:p>
          <a:p>
            <a:pPr marL="342900" indent="-342900">
              <a:buFont typeface="+mj-lt"/>
              <a:buAutoNum type="arabicPeriod"/>
            </a:pPr>
            <a:r>
              <a:rPr lang="en-US" sz="2400" dirty="0" smtClean="0"/>
              <a:t>Environmental Engineer</a:t>
            </a:r>
          </a:p>
          <a:p>
            <a:pPr marL="342900" indent="-342900">
              <a:buFont typeface="+mj-lt"/>
              <a:buAutoNum type="arabicPeriod"/>
            </a:pPr>
            <a:r>
              <a:rPr lang="en-US" sz="2400" dirty="0" smtClean="0"/>
              <a:t>Civil Engineer</a:t>
            </a:r>
          </a:p>
          <a:p>
            <a:pPr marL="342900" indent="-342900">
              <a:buFont typeface="+mj-lt"/>
              <a:buAutoNum type="arabicPeriod"/>
            </a:pPr>
            <a:r>
              <a:rPr lang="en-US" sz="2400" dirty="0" smtClean="0"/>
              <a:t>Database Administrator</a:t>
            </a:r>
          </a:p>
          <a:p>
            <a:pPr marL="342900" indent="-342900">
              <a:buFont typeface="+mj-lt"/>
              <a:buAutoNum type="arabicPeriod"/>
            </a:pPr>
            <a:r>
              <a:rPr lang="en-US" sz="2400" dirty="0" smtClean="0"/>
              <a:t>Sales Director</a:t>
            </a:r>
          </a:p>
          <a:p>
            <a:pPr marL="342900" indent="-342900">
              <a:buFont typeface="+mj-lt"/>
              <a:buAutoNum type="arabicPeriod"/>
            </a:pPr>
            <a:r>
              <a:rPr lang="en-US" sz="2400" dirty="0" smtClean="0"/>
              <a:t>Certified Public Accountant</a:t>
            </a:r>
          </a:p>
          <a:p>
            <a:pPr marL="342900" indent="-342900">
              <a:buFont typeface="+mj-lt"/>
              <a:buAutoNum type="arabicPeriod"/>
            </a:pPr>
            <a:r>
              <a:rPr lang="en-US" sz="2400" dirty="0" smtClean="0"/>
              <a:t>Biomedical Engineer</a:t>
            </a:r>
          </a:p>
          <a:p>
            <a:pPr marL="342900" indent="-342900">
              <a:buFont typeface="+mj-lt"/>
              <a:buAutoNum type="arabicPeriod"/>
            </a:pPr>
            <a:r>
              <a:rPr lang="en-US" sz="2400" dirty="0" smtClean="0"/>
              <a:t>Actuary</a:t>
            </a:r>
          </a:p>
          <a:p>
            <a:pPr marL="342900" indent="-342900">
              <a:buFont typeface="+mj-lt"/>
              <a:buAutoNum type="arabicPeriod"/>
            </a:pPr>
            <a:r>
              <a:rPr lang="en-US" sz="2400" dirty="0" smtClean="0"/>
              <a:t>Dentist</a:t>
            </a:r>
            <a:endParaRPr lang="en-US" sz="2400" dirty="0"/>
          </a:p>
        </p:txBody>
      </p:sp>
    </p:spTree>
    <p:extLst>
      <p:ext uri="{BB962C8B-B14F-4D97-AF65-F5344CB8AC3E}">
        <p14:creationId xmlns:p14="http://schemas.microsoft.com/office/powerpoint/2010/main" val="37004836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rot="16200000">
            <a:off x="-2434680" y="3044280"/>
            <a:ext cx="6248401"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References</a:t>
            </a:r>
            <a:endParaRPr lang="en-US" sz="4400" dirty="0">
              <a:latin typeface="Baskerville Old Face" pitchFamily="18" charset="0"/>
            </a:endParaRPr>
          </a:p>
        </p:txBody>
      </p:sp>
      <p:sp>
        <p:nvSpPr>
          <p:cNvPr id="4" name="TextBox 3"/>
          <p:cNvSpPr txBox="1"/>
          <p:nvPr/>
        </p:nvSpPr>
        <p:spPr>
          <a:xfrm>
            <a:off x="1544392" y="0"/>
            <a:ext cx="7315200" cy="8125301"/>
          </a:xfrm>
          <a:prstGeom prst="rect">
            <a:avLst/>
          </a:prstGeom>
          <a:solidFill>
            <a:schemeClr val="tx1"/>
          </a:solidFill>
        </p:spPr>
        <p:txBody>
          <a:bodyPr wrap="square" rtlCol="0">
            <a:spAutoFit/>
          </a:bodyPr>
          <a:lstStyle/>
          <a:p>
            <a:endParaRPr lang="en-US" dirty="0"/>
          </a:p>
          <a:p>
            <a:r>
              <a:rPr lang="en-US" i="1" u="sng" dirty="0" smtClean="0">
                <a:hlinkClick r:id="rId2"/>
              </a:rPr>
              <a:t>Grant, A. (2010, December 06). 10 Smart Ways to use Social Media in your Job Search. Money U.S. News. Retrieved February 26, 2012 from http://money.usnews.com/money/careers/slideshows/10-smart-ways-to-use-social-media-in-your-job-search/3</a:t>
            </a:r>
            <a:r>
              <a:rPr lang="en-US" i="1" u="sng" dirty="0" smtClean="0"/>
              <a:t> </a:t>
            </a:r>
            <a:endParaRPr lang="en-US" dirty="0" smtClean="0"/>
          </a:p>
          <a:p>
            <a:r>
              <a:rPr lang="en-US" i="1" u="sng" dirty="0" smtClean="0">
                <a:hlinkClick r:id="rId3"/>
              </a:rPr>
              <a:t>http://www.pongoresume.com/landv1.cfm?affiliate=resume-help</a:t>
            </a:r>
            <a:r>
              <a:rPr lang="en-US" i="1" u="sng" dirty="0" smtClean="0"/>
              <a:t> </a:t>
            </a:r>
            <a:endParaRPr lang="en-US" dirty="0" smtClean="0"/>
          </a:p>
          <a:p>
            <a:r>
              <a:rPr lang="en-US" i="1" u="sng" dirty="0" smtClean="0">
                <a:hlinkClick r:id="rId4"/>
              </a:rPr>
              <a:t>Summers. Fiona. (2010, October 15) </a:t>
            </a:r>
            <a:r>
              <a:rPr lang="en-US" i="1" u="sng" dirty="0" err="1" smtClean="0">
                <a:hlinkClick r:id="rId4"/>
              </a:rPr>
              <a:t>Ranstad</a:t>
            </a:r>
            <a:r>
              <a:rPr lang="en-US" i="1" u="sng" dirty="0" smtClean="0">
                <a:hlinkClick r:id="rId4"/>
              </a:rPr>
              <a:t>: U.S. Employers 'Planning to hire in 2011'. Retrieved February 26, 2011 from http://www.randstad.com/the-world-of-work/us-employers-planning-to-hire-in-2011?c=11164</a:t>
            </a:r>
            <a:endParaRPr lang="en-US" dirty="0" smtClean="0"/>
          </a:p>
          <a:p>
            <a:r>
              <a:rPr lang="en-US" i="1" u="sng" dirty="0" err="1" smtClean="0"/>
              <a:t>n.a</a:t>
            </a:r>
            <a:r>
              <a:rPr lang="en-US" i="1" u="sng" dirty="0" smtClean="0"/>
              <a:t>. (2010, November). Best jobs in America-Top100-Money </a:t>
            </a:r>
            <a:r>
              <a:rPr lang="en-US" i="1" u="sng" dirty="0" smtClean="0">
                <a:hlinkClick r:id="rId5"/>
              </a:rPr>
              <a:t>http://collegesavings.about.com/b/2011/02/23/top-jobs-for-2011-graduates-new-report-from-nace.htm</a:t>
            </a:r>
            <a:r>
              <a:rPr lang="en-US" i="1" u="sng" dirty="0" smtClean="0"/>
              <a:t> </a:t>
            </a:r>
            <a:endParaRPr lang="en-US" dirty="0" smtClean="0"/>
          </a:p>
          <a:p>
            <a:r>
              <a:rPr lang="en-US" i="1" u="sng" dirty="0" err="1" smtClean="0">
                <a:hlinkClick r:id="rId6"/>
              </a:rPr>
              <a:t>n.a</a:t>
            </a:r>
            <a:r>
              <a:rPr lang="en-US" i="1" u="sng" dirty="0" smtClean="0">
                <a:hlinkClick r:id="rId6"/>
              </a:rPr>
              <a:t>. (2011). Job Outlook. Naceweb.org. Retrieved February 26, 2011, from http://www.naceweb.org/Research/Job_Outlook/Job_Outlook.aspx</a:t>
            </a:r>
            <a:r>
              <a:rPr lang="en-US" i="1" u="sng" dirty="0" smtClean="0"/>
              <a:t> </a:t>
            </a:r>
            <a:endParaRPr lang="en-US" dirty="0" smtClean="0"/>
          </a:p>
          <a:p>
            <a:r>
              <a:rPr lang="en-US" i="1" u="sng" dirty="0" smtClean="0">
                <a:hlinkClick r:id="rId7"/>
              </a:rPr>
              <a:t>Collins. Mimi. (2011, March 3). College Hiring, Recruiting Activity Jump in February: NACE index. Retrieved March 4, 2011, from http://www.naceweb.org/Press/Releases/College_Hiring,_Recruiting_Activity_Jump_in_February__NACE_Index.aspx?referal=knowledgecenter&amp;menuid=364/</a:t>
            </a:r>
            <a:r>
              <a:rPr lang="en-US" i="1" u="sng" dirty="0" smtClean="0"/>
              <a:t> </a:t>
            </a:r>
            <a:endParaRPr lang="en-US" dirty="0" smtClean="0"/>
          </a:p>
          <a:p>
            <a:r>
              <a:rPr lang="en-US" i="1" u="sng" dirty="0" smtClean="0">
                <a:hlinkClick r:id="rId8"/>
              </a:rPr>
              <a:t>Hildebrand. Deborah. (2010, December 10). 2011 Employment Trends Jobs Seekers Need to know Now. Suite101.com. retrieved February 26, 2011 from http://www.suite101.com/content/2011-employment-trends-jobs-seekers-need-to-know-now-a318183</a:t>
            </a:r>
            <a:endParaRPr lang="en-US" dirty="0" smtClean="0"/>
          </a:p>
          <a:p>
            <a:endParaRPr lang="en-US" dirty="0" smtClean="0"/>
          </a:p>
          <a:p>
            <a:endParaRPr lang="en-US" dirty="0" smtClean="0"/>
          </a:p>
          <a:p>
            <a:r>
              <a:rPr lang="en-US" dirty="0"/>
              <a:t>http://money.cnn.com/magazines/moneymag/bestjobs/2010/full_list/index.html</a:t>
            </a:r>
          </a:p>
        </p:txBody>
      </p:sp>
    </p:spTree>
    <p:extLst>
      <p:ext uri="{BB962C8B-B14F-4D97-AF65-F5344CB8AC3E}">
        <p14:creationId xmlns:p14="http://schemas.microsoft.com/office/powerpoint/2010/main" val="25934002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7000" y="172219"/>
            <a:ext cx="6248400"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Employment</a:t>
            </a:r>
          </a:p>
        </p:txBody>
      </p:sp>
      <p:pic>
        <p:nvPicPr>
          <p:cNvPr id="1026" name="Picture 2" descr="NACE Logo">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159340"/>
            <a:ext cx="1764406" cy="117366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743200" y="1054917"/>
            <a:ext cx="6172200" cy="646331"/>
          </a:xfrm>
          <a:prstGeom prst="rect">
            <a:avLst/>
          </a:prstGeom>
          <a:noFill/>
        </p:spPr>
        <p:txBody>
          <a:bodyPr wrap="square" rtlCol="0">
            <a:spAutoFit/>
          </a:bodyPr>
          <a:lstStyle/>
          <a:p>
            <a:r>
              <a:rPr lang="en-US" sz="3600" i="1" u="sng" dirty="0" smtClean="0"/>
              <a:t>2011 Job Outlook Survey </a:t>
            </a:r>
            <a:endParaRPr lang="en-US" sz="3600" i="1" u="sng" dirty="0"/>
          </a:p>
        </p:txBody>
      </p:sp>
      <p:sp>
        <p:nvSpPr>
          <p:cNvPr id="11" name="TextBox 10"/>
          <p:cNvSpPr txBox="1"/>
          <p:nvPr/>
        </p:nvSpPr>
        <p:spPr>
          <a:xfrm>
            <a:off x="152400" y="1848639"/>
            <a:ext cx="8763000" cy="3539430"/>
          </a:xfrm>
          <a:prstGeom prst="rect">
            <a:avLst/>
          </a:prstGeom>
          <a:noFill/>
        </p:spPr>
        <p:txBody>
          <a:bodyPr wrap="square" rtlCol="0">
            <a:spAutoFit/>
          </a:bodyPr>
          <a:lstStyle/>
          <a:p>
            <a:r>
              <a:rPr lang="en-US" sz="3200" dirty="0" smtClean="0">
                <a:latin typeface="Times New Roman" pitchFamily="18" charset="0"/>
                <a:cs typeface="Times New Roman" pitchFamily="18" charset="0"/>
              </a:rPr>
              <a:t>Employers seek skills from New College Graduates:</a:t>
            </a:r>
          </a:p>
          <a:p>
            <a:pPr marL="514350" indent="-514350">
              <a:buFont typeface="+mj-lt"/>
              <a:buAutoNum type="arabicPeriod"/>
            </a:pPr>
            <a:endParaRPr lang="en-US" sz="3200" dirty="0" smtClean="0">
              <a:latin typeface="Times New Roman" pitchFamily="18" charset="0"/>
              <a:cs typeface="Times New Roman" pitchFamily="18" charset="0"/>
            </a:endParaRPr>
          </a:p>
          <a:p>
            <a:pPr marL="514350" indent="-514350">
              <a:buFont typeface="+mj-lt"/>
              <a:buAutoNum type="arabicPeriod"/>
            </a:pPr>
            <a:r>
              <a:rPr lang="en-US" sz="3200" dirty="0" smtClean="0">
                <a:latin typeface="Times New Roman" pitchFamily="18" charset="0"/>
                <a:cs typeface="Times New Roman" pitchFamily="18" charset="0"/>
              </a:rPr>
              <a:t>Communication Skills</a:t>
            </a:r>
          </a:p>
          <a:p>
            <a:pPr marL="514350" indent="-514350">
              <a:buFont typeface="+mj-lt"/>
              <a:buAutoNum type="arabicPeriod"/>
            </a:pPr>
            <a:r>
              <a:rPr lang="en-US" sz="3200" dirty="0" smtClean="0">
                <a:latin typeface="Times New Roman" pitchFamily="18" charset="0"/>
                <a:cs typeface="Times New Roman" pitchFamily="18" charset="0"/>
              </a:rPr>
              <a:t>Strong </a:t>
            </a:r>
            <a:r>
              <a:rPr lang="en-US" sz="3200" dirty="0">
                <a:latin typeface="Times New Roman" pitchFamily="18" charset="0"/>
                <a:cs typeface="Times New Roman" pitchFamily="18" charset="0"/>
              </a:rPr>
              <a:t>W</a:t>
            </a:r>
            <a:r>
              <a:rPr lang="en-US" sz="3200" dirty="0" smtClean="0">
                <a:latin typeface="Times New Roman" pitchFamily="18" charset="0"/>
                <a:cs typeface="Times New Roman" pitchFamily="18" charset="0"/>
              </a:rPr>
              <a:t>ork Ethic</a:t>
            </a:r>
          </a:p>
          <a:p>
            <a:pPr marL="514350" indent="-514350">
              <a:buFont typeface="+mj-lt"/>
              <a:buAutoNum type="arabicPeriod"/>
            </a:pPr>
            <a:r>
              <a:rPr lang="en-US" sz="3200" dirty="0" smtClean="0">
                <a:latin typeface="Times New Roman" pitchFamily="18" charset="0"/>
                <a:cs typeface="Times New Roman" pitchFamily="18" charset="0"/>
              </a:rPr>
              <a:t>Teamwork Skills</a:t>
            </a:r>
          </a:p>
          <a:p>
            <a:pPr marL="514350" indent="-514350">
              <a:buFont typeface="+mj-lt"/>
              <a:buAutoNum type="arabicPeriod"/>
            </a:pPr>
            <a:r>
              <a:rPr lang="en-US" sz="3200" dirty="0" smtClean="0">
                <a:latin typeface="Times New Roman" pitchFamily="18" charset="0"/>
                <a:cs typeface="Times New Roman" pitchFamily="18" charset="0"/>
              </a:rPr>
              <a:t>Analytical Skills</a:t>
            </a:r>
          </a:p>
          <a:p>
            <a:pPr marL="514350" indent="-514350">
              <a:buFont typeface="+mj-lt"/>
              <a:buAutoNum type="arabicPeriod"/>
            </a:pPr>
            <a:r>
              <a:rPr lang="en-US" sz="3200" dirty="0" smtClean="0">
                <a:latin typeface="Times New Roman" pitchFamily="18" charset="0"/>
                <a:cs typeface="Times New Roman" pitchFamily="18" charset="0"/>
              </a:rPr>
              <a:t>Initiative</a:t>
            </a:r>
            <a:endParaRPr lang="en-US" sz="3200" dirty="0">
              <a:latin typeface="Times New Roman" pitchFamily="18" charset="0"/>
              <a:cs typeface="Times New Roman" pitchFamily="18" charset="0"/>
            </a:endParaRPr>
          </a:p>
        </p:txBody>
      </p:sp>
      <p:pic>
        <p:nvPicPr>
          <p:cNvPr id="8" name="Picture 2" descr="http://t1.gstatic.com/images?q=tbn:ANd9GcT47O6ydo44M2csuwr2szOv99tRulpWkKBvHsAu6_cvvGIIbf7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20457" y="3914869"/>
            <a:ext cx="5105400" cy="2895600"/>
          </a:xfrm>
          <a:prstGeom prst="rect">
            <a:avLst/>
          </a:prstGeom>
          <a:noFill/>
          <a:ln w="28575">
            <a:solidFill>
              <a:schemeClr val="tx1">
                <a:lumMod val="50000"/>
              </a:schemeClr>
            </a:solidFill>
          </a:ln>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08166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12194" y="228600"/>
            <a:ext cx="6248400"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Employment</a:t>
            </a:r>
          </a:p>
        </p:txBody>
      </p:sp>
      <p:sp>
        <p:nvSpPr>
          <p:cNvPr id="5" name="TextBox 4"/>
          <p:cNvSpPr txBox="1"/>
          <p:nvPr/>
        </p:nvSpPr>
        <p:spPr>
          <a:xfrm>
            <a:off x="304800" y="1219200"/>
            <a:ext cx="8686800" cy="5570756"/>
          </a:xfrm>
          <a:prstGeom prst="rect">
            <a:avLst/>
          </a:prstGeom>
          <a:noFill/>
        </p:spPr>
        <p:txBody>
          <a:bodyPr wrap="square" rtlCol="0">
            <a:spAutoFit/>
          </a:bodyPr>
          <a:lstStyle/>
          <a:p>
            <a:r>
              <a:rPr lang="en-US" sz="3600" i="1" dirty="0" smtClean="0">
                <a:latin typeface="Times New Roman" pitchFamily="18" charset="0"/>
                <a:cs typeface="Times New Roman" pitchFamily="18" charset="0"/>
              </a:rPr>
              <a:t>Internship:</a:t>
            </a:r>
          </a:p>
          <a:p>
            <a:pPr marL="457200" indent="-457200">
              <a:buFont typeface="Wingdings" pitchFamily="2" charset="2"/>
              <a:buChar char="§"/>
            </a:pPr>
            <a:r>
              <a:rPr lang="en-US" sz="3200" dirty="0" smtClean="0">
                <a:latin typeface="Times New Roman" pitchFamily="18" charset="0"/>
                <a:cs typeface="Times New Roman" pitchFamily="18" charset="0"/>
              </a:rPr>
              <a:t>Will boost the candidates marketability.</a:t>
            </a:r>
          </a:p>
          <a:p>
            <a:pPr marL="457200" indent="-457200">
              <a:buFont typeface="Wingdings" pitchFamily="2" charset="2"/>
              <a:buChar char="§"/>
            </a:pPr>
            <a:r>
              <a:rPr lang="en-US" sz="3200" dirty="0" smtClean="0">
                <a:latin typeface="Times New Roman" pitchFamily="18" charset="0"/>
                <a:cs typeface="Times New Roman" pitchFamily="18" charset="0"/>
              </a:rPr>
              <a:t>Will boost communication skills, stronger work ethic, a high GPA, teamwork and interpersonal skills, and proven leadership ability are among the skills and qualities that employers want their new hires to bring to their firm.</a:t>
            </a:r>
          </a:p>
          <a:p>
            <a:pPr marL="457200" indent="-457200">
              <a:buFont typeface="Wingdings" pitchFamily="2" charset="2"/>
              <a:buChar char="§"/>
            </a:pPr>
            <a:r>
              <a:rPr lang="en-US" sz="3200" dirty="0" smtClean="0">
                <a:latin typeface="Times New Roman" pitchFamily="18" charset="0"/>
                <a:cs typeface="Times New Roman" pitchFamily="18" charset="0"/>
              </a:rPr>
              <a:t>Can help developing many of these skills.</a:t>
            </a:r>
          </a:p>
          <a:p>
            <a:pPr marL="457200" indent="-457200">
              <a:buFont typeface="Wingdings" pitchFamily="2" charset="2"/>
              <a:buChar char="§"/>
            </a:pPr>
            <a:r>
              <a:rPr lang="en-US" sz="3200" dirty="0" smtClean="0">
                <a:latin typeface="Times New Roman" pitchFamily="18" charset="0"/>
                <a:cs typeface="Times New Roman" pitchFamily="18" charset="0"/>
              </a:rPr>
              <a:t>Gives a track record that the student can present to a potential employer as evidence of these abilities.  </a:t>
            </a:r>
            <a:endParaRPr lang="en-US" sz="3200" dirty="0">
              <a:latin typeface="Times New Roman" pitchFamily="18" charset="0"/>
              <a:cs typeface="Times New Roman" pitchFamily="18" charset="0"/>
            </a:endParaRPr>
          </a:p>
        </p:txBody>
      </p:sp>
    </p:spTree>
    <p:extLst>
      <p:ext uri="{BB962C8B-B14F-4D97-AF65-F5344CB8AC3E}">
        <p14:creationId xmlns:p14="http://schemas.microsoft.com/office/powerpoint/2010/main" val="32032812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12194" y="228600"/>
            <a:ext cx="6248400"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Employment</a:t>
            </a:r>
          </a:p>
        </p:txBody>
      </p:sp>
      <p:sp>
        <p:nvSpPr>
          <p:cNvPr id="6" name="TextBox 5"/>
          <p:cNvSpPr txBox="1"/>
          <p:nvPr/>
        </p:nvSpPr>
        <p:spPr>
          <a:xfrm>
            <a:off x="152400" y="1524000"/>
            <a:ext cx="8763000" cy="4585871"/>
          </a:xfrm>
          <a:prstGeom prst="rect">
            <a:avLst/>
          </a:prstGeom>
          <a:noFill/>
        </p:spPr>
        <p:txBody>
          <a:bodyPr wrap="square" rtlCol="0">
            <a:spAutoFit/>
          </a:bodyPr>
          <a:lstStyle/>
          <a:p>
            <a:r>
              <a:rPr lang="en-US" sz="3600" i="1" dirty="0" smtClean="0"/>
              <a:t>Prior Work Experience:</a:t>
            </a:r>
          </a:p>
          <a:p>
            <a:pPr marL="457200" indent="-457200">
              <a:buFont typeface="Wingdings" pitchFamily="2" charset="2"/>
              <a:buChar char="§"/>
            </a:pPr>
            <a:r>
              <a:rPr lang="en-US" sz="3200" dirty="0" smtClean="0">
                <a:latin typeface="Times New Roman" pitchFamily="18" charset="0"/>
                <a:cs typeface="Times New Roman" pitchFamily="18" charset="0"/>
              </a:rPr>
              <a:t>Provides student with a competitive advantage.</a:t>
            </a:r>
          </a:p>
          <a:p>
            <a:pPr marL="457200" indent="-457200">
              <a:buFont typeface="Wingdings" pitchFamily="2" charset="2"/>
              <a:buChar char="§"/>
            </a:pPr>
            <a:r>
              <a:rPr lang="en-US" sz="3200" dirty="0" smtClean="0">
                <a:latin typeface="Times New Roman" pitchFamily="18" charset="0"/>
                <a:cs typeface="Times New Roman" pitchFamily="18" charset="0"/>
              </a:rPr>
              <a:t>Prior knowledge in the field.</a:t>
            </a:r>
          </a:p>
          <a:p>
            <a:pPr marL="457200" indent="-457200">
              <a:buFont typeface="Wingdings" pitchFamily="2" charset="2"/>
              <a:buChar char="§"/>
            </a:pPr>
            <a:r>
              <a:rPr lang="en-US" sz="3200" dirty="0" smtClean="0">
                <a:latin typeface="Times New Roman" pitchFamily="18" charset="0"/>
                <a:cs typeface="Times New Roman" pitchFamily="18" charset="0"/>
              </a:rPr>
              <a:t>Time efficiency, the student does not have to be trained therefore no time is waisted.</a:t>
            </a:r>
          </a:p>
          <a:p>
            <a:pPr marL="457200" indent="-457200">
              <a:buFont typeface="Wingdings" pitchFamily="2" charset="2"/>
              <a:buChar char="§"/>
            </a:pPr>
            <a:r>
              <a:rPr lang="en-US" sz="3200" dirty="0" smtClean="0">
                <a:latin typeface="Times New Roman" pitchFamily="18" charset="0"/>
                <a:cs typeface="Times New Roman" pitchFamily="18" charset="0"/>
              </a:rPr>
              <a:t>The student should be a positive investment for the firm.</a:t>
            </a:r>
          </a:p>
          <a:p>
            <a:pPr marL="457200" indent="-457200">
              <a:buFont typeface="Wingdings" pitchFamily="2" charset="2"/>
              <a:buChar char="§"/>
            </a:pPr>
            <a:r>
              <a:rPr lang="en-US" sz="3200" dirty="0" smtClean="0">
                <a:latin typeface="Times New Roman" pitchFamily="18" charset="0"/>
                <a:cs typeface="Times New Roman" pitchFamily="18" charset="0"/>
              </a:rPr>
              <a:t>What else has the student learned that will serve as an advantage for the firm.</a:t>
            </a:r>
          </a:p>
        </p:txBody>
      </p:sp>
    </p:spTree>
    <p:extLst>
      <p:ext uri="{BB962C8B-B14F-4D97-AF65-F5344CB8AC3E}">
        <p14:creationId xmlns:p14="http://schemas.microsoft.com/office/powerpoint/2010/main" val="14185049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7300" y="205829"/>
            <a:ext cx="6629400" cy="144655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Networking and Social Media</a:t>
            </a:r>
            <a:endParaRPr lang="en-US" sz="4400" dirty="0">
              <a:latin typeface="Baskerville Old Face" pitchFamily="18" charset="0"/>
            </a:endParaRPr>
          </a:p>
        </p:txBody>
      </p:sp>
      <p:sp>
        <p:nvSpPr>
          <p:cNvPr id="3" name="TextBox 2"/>
          <p:cNvSpPr txBox="1"/>
          <p:nvPr/>
        </p:nvSpPr>
        <p:spPr>
          <a:xfrm>
            <a:off x="1295400" y="2057400"/>
            <a:ext cx="6553200" cy="523220"/>
          </a:xfrm>
          <a:prstGeom prst="rect">
            <a:avLst/>
          </a:prstGeom>
          <a:noFill/>
        </p:spPr>
        <p:txBody>
          <a:bodyPr wrap="square" rtlCol="0">
            <a:spAutoFit/>
          </a:bodyPr>
          <a:lstStyle/>
          <a:p>
            <a:endParaRPr lang="en-US" sz="2800" dirty="0">
              <a:latin typeface="Times New Roman" pitchFamily="18" charset="0"/>
              <a:cs typeface="Times New Roman" pitchFamily="18" charset="0"/>
            </a:endParaRPr>
          </a:p>
        </p:txBody>
      </p:sp>
      <p:sp>
        <p:nvSpPr>
          <p:cNvPr id="4" name="TextBox 3"/>
          <p:cNvSpPr txBox="1"/>
          <p:nvPr/>
        </p:nvSpPr>
        <p:spPr>
          <a:xfrm>
            <a:off x="457200" y="1841956"/>
            <a:ext cx="8382000" cy="2800767"/>
          </a:xfrm>
          <a:prstGeom prst="rect">
            <a:avLst/>
          </a:prstGeom>
          <a:noFill/>
        </p:spPr>
        <p:txBody>
          <a:bodyPr wrap="square" rtlCol="0">
            <a:spAutoFit/>
          </a:bodyPr>
          <a:lstStyle/>
          <a:p>
            <a:r>
              <a:rPr lang="en-US" sz="3600" i="1" dirty="0" smtClean="0">
                <a:cs typeface="Times New Roman" pitchFamily="18" charset="0"/>
              </a:rPr>
              <a:t>BrazenCareerist.com</a:t>
            </a:r>
            <a:endParaRPr lang="en-US" sz="3600" dirty="0"/>
          </a:p>
          <a:p>
            <a:r>
              <a:rPr lang="en-US" sz="2800" dirty="0" smtClean="0">
                <a:latin typeface="Times New Roman" pitchFamily="18" charset="0"/>
                <a:cs typeface="Times New Roman" pitchFamily="18" charset="0"/>
              </a:rPr>
              <a:t>“</a:t>
            </a:r>
            <a:r>
              <a:rPr lang="en-US" sz="2800" i="1" dirty="0" smtClean="0">
                <a:latin typeface="Times New Roman" pitchFamily="18" charset="0"/>
                <a:cs typeface="Times New Roman" pitchFamily="18" charset="0"/>
              </a:rPr>
              <a:t>Gives professionals a fun and completely different way to Network. The site translates offline networking events into an efficient online networking experience to help you meet new people and build relevant relationships to advance your career</a:t>
            </a:r>
            <a:r>
              <a:rPr lang="en-US" sz="2800" dirty="0" smtClean="0">
                <a:latin typeface="Times New Roman" pitchFamily="18" charset="0"/>
                <a:cs typeface="Times New Roman" pitchFamily="18" charset="0"/>
              </a:rPr>
              <a:t>.</a:t>
            </a:r>
            <a:endParaRPr lang="en-US" sz="3600" i="1" dirty="0" smtClean="0">
              <a:cs typeface="Times New Roman" pitchFamily="18" charset="0"/>
            </a:endParaRPr>
          </a:p>
        </p:txBody>
      </p:sp>
      <p:sp>
        <p:nvSpPr>
          <p:cNvPr id="5" name="AutoShape 2" descr="data:image/jpg;base64,/9j/4AAQSkZJRgABAQAAAQABAAD/2wBDAAkGBwgHBgkIBwgKCgkLDRYPDQwMDRsUFRAWIB0iIiAdHx8kKDQsJCYxJx8fLT0tMTU3Ojo6Iys/RD84QzQ5Ojf/2wBDAQoKCg0MDRoPDxo3JR8lNzc3Nzc3Nzc3Nzc3Nzc3Nzc3Nzc3Nzc3Nzc3Nzc3Nzc3Nzc3Nzc3Nzc3Nzc3Nzc3Nzf/wAARCACHAMEDASIAAhEBAxEB/8QAGwAAAgMBAQEAAAAAAAAAAAAABAUAAwYCAQf/xABJEAACAQIFAgMECAQCBwUJAAABAgMEEQAFEiExE0EiUWEGcYGRFBUjMkKhwdGSseHwUlQHJDNTcoKTYpTC0vE0NUNVY2VzorL/xAAYAQADAQEAAAAAAAAAAAAAAAAAAQIDBP/EACgRAAICAgIBBAIBBQAAAAAAAAABAhESIQMxURNBYZEEIiMUMlJxgf/aAAwDAQACEQMRAD8ARZbVwxxCnakLDTqvTsXAJNrqu9zxexsbE8k4qnpS9fUQOkw0Op6kuwbxahbYG9iCb7cjBH1P9FjWKlmBMLWQOrLYEXJ12tySL88DkWK5aWdK0QV4sjt4GM9xZbm+oG68ja24388c2uyasZ0gqKSpi8UZcEWJjXy3F7XsbG/xthxDUq4kVAkWssJGc6rn1BN7el/TGclqiQsQdiV21G58N+Dx6W+PNr46edGVH1eIx2VRLta9gGt94fEXHxxO6KunoYPmlHPVTWsqUzCIBDZeN7EnsbDa/wCWKYI3NXGsapJFINS/ZWA3Isb7qwIt5foJTPDVm8IOhQwJdNJVgbXt2IuP73wXGscRtO4nGtLtIPu7XU7gC17d9tvLZPvQNW7ZbaQyu6oqyRlQzi3usQOTzz5djg+GZqfwzKz6V1aludv8RHa36/Kl2MryGOeKWa4DRMSxU8i1veT/AMxO3GOmjCjWq21LbxH08xxti4piTaeghprgPTNEFY2Ykm9/L+/1w3ymozFqYpHUxw6GI6ZhDWvvyT78IFp9VVHpsux1Lp3I233Pw/bDejUdch5nRWvchyN/7v8APHZwxrtGHNJsaPUZpFG8jV8NkUsf9WHYe/HlFLmgpY1jq4ECjTpaC5Wxta9/TA9SsVo0+mOwkcBiZdtIuTf5fniyLp9WVfpzgXDA9Qbk8/G4/PHTRzZF1XU5rHSzs9XSsqxtcCnsSLcc47gqc5EMemqpAukaQ1PuBb34FqynTRDWs3UljUgyKdtQJPHkDjunC9IAVjKRcWDrYWJA7emDEeWjuvqc2+iy9aejdChBCwlSQfLfFvXzu/8A7RQE/wD4W/fA1aD9FkC1bPfSCt1I+8PIYv7/APvA/wASftgxE5aKa2pzZYQZWoSvUQeFHBvrFu/nbBhqs4ufBQH3lxhdmutaNmFX1LHVaym1gTfYemGBWQMbVl9zyqYK2GWgesrczVqcSQ0Y+3UqBI+7dgduN8E/TM470dGe/wDt3H/hwHXxyvFITUazFGXXwDkb9v8AhwZ06twHWpQq24+xHf44KE3oWZtUVs01Ok9PGrbhAjaxckc9zfy28scrPWxB0HWh6q2Ifbb02te38u9sEzwVcsM0omRmQ3jtHbUUOoW328QI9cLqr6XWss8ahoUU6ZDERc+E8evb3fA83Nx1tN2dPDNPTWgaqqGWQ9YglhdQXPB/Psdu+PAFmKDdJHXUAWtYbHYDucD1aTkgyxq733DEsTcdje9/XnbvxisxoeZJUAYjTwxPex/XHJKL6bOqMq6GH2P+OH/o4mAdEP8AuJf4/wCuJiMF4K/byCRZzTpE09NBL9IdyriTUSoJv5/qfLAWaVkdRMlHSyQrFKbu8h2Rhza4va/pvq2N8W0uXzqDFVMZfGukIpAIvsdj68nsBgibLZoRHIwmkjSydNmutj2FuF52N7344wk1ZmtFdPkKVEMwjrldwAsiSLpAuLHudJ2NhvwPQ4orMizEEMkiE3uOmw7bgbgHyuR27G9jbUZjTZfTGP6PLIrzWtDbwFQDvvY+Lsd9u4tf1PaGOPL3qKqGYRRqBp/ElzYmwvfy+XHGLp9g2kH5dlsDRtFKWkmQbvEfBe3kDze9zvzvgmGndYzFHKHjawWKVSdI20hSBubC547d8KIfaCjUxrCxnL2vPSqAqMfxG5Gk2O43tfthlBUCaj6UK9UGMBA0oGrki59d9+MSo77B3QK6S0c7rPDaFYQVUKC2x23HIAvdfcdsaGjhjqaeKclWR5o4AYSNLaiTqG24spI9+/BwgkzSnq4uotPMjAblmUjzt3vxfcbb7jBtLmrA3WSRQZAxeQWAccbkWuNW2OrjmuP9ZNM55Rz2tDUUA0IuoLI4nKyKQLdO9/mVPfbbHtNTCGk1TXMsVPHISd9RkI/MXX8/TAC1Un0YKqvpS4MeoF/EPEvPcix89/M3WZp7UplMbU+ZQ1iApoicwDQxBOmzatwFPvB53tbujzwn1JHL6XJF3ixzSo9VVvD15lkKFoWDmzNcAJ7m3323tgsxgUVPN1W1ys4PUbSEA0kXJ9HubkW45xgk9uKONgY3lBBVtRi3BVgwsdXmBhrlvt1RyiMXmZ4pGcH6Pe8jm5G7eIkjYDfbbjG8pxvTVHPDjm1Ti7NQ1PJcltgEEmo32U7Bt+Obb8d7C+JoZVjbYdTddRA1bkX37bH3d7bYzEf+kPKlkilSWoWSIKqMKZrgD/m39fPvfHsXt/k6hI0mm0K6voalYgsAQCRffne1r2HkLT6i8ot8Mr6ZozE7BtQUroEmot4dN7A/Pb34sSKSSAPG2p2kdNIdbHSoYlfPYni+wxn09t8uanaTqymPpiJr077qp1X3OokG2447845h9u8qi0aJzZGdlvSyfiXSb78W4/XB6ir2BcUl7McvFPLHd11xmIyH7pul7E+7HUb1BJVnu5F7eG421G/l4SDv2wiX24ymOn6QqQR0Wg1GnkuEJLe69zzjw+2dIsMU71SiLS8aFo5fErCxUNyALXG+xv22w818C9J/P0aFxMkbu5VUXSHLaPxKSPeLC+2BJBLDVNTNCE6PhddKnSbXG9vIE252J7YRTe12UT0UtOa1F6mlvEJbhgGF723++efTjjHkvtnl0tVU1Bnpr1VzJGzNpJsRexXte44It97c3G4tbr7FUoyWn9MaiuNlSEKDcAAKBc9h7r46FWKdVjNiqjSNI24Nv/TyGM2mc0NI2qSdFd4z0yzFCLiwYXXfbb9dsXj2ly52gaaopmaNND3qLifYgFhYWsNI250jGHL+LT/jkb8H5Tcf5IP6Y1E/VXTMpY2CuwUrY2vcb+7+eOJ4oXdEUxhjZlDG5IIuDue+5BvgChzihnUQRyRSyqptomWzC+wKW89tjvcfGz6ySmlke2uQgFXkZdio2t63YdjsQNyccHLxLjklJ/R38fLnHJL7CurF/hqP+7j98TFn1tmH+Zl+Y/fEwseDyX6k/AgbN6pGtV1CyIyM8LoNFtzpvtfkeXB48jckqxWZXFU1chiklIRooyTdwT4iO1yNvjzsMZaY9WCah0tM7eNQbkhrWB1eW5+XpfHtBS1BZYoxJTywHQHmlunbctwF9ewsfLGeC/6LIc+0OTytTvVU83UqYnUlJRuQp9LXFidrccYGRZnOqJ2eNwVCsFbUO4sOdifX5YrpGm6vUp559LoV1rKVRmAIspKjV6+R488GwjoyqlJGEOkDUbg7Abdz3HFvzALdpUJ7DKXLqNFeGOmk0jhiCo3FjYnvb3b48pqD6GrLGJ2+kQqJWZBqXSwN7qNhv7hY8226WonkYEML2FnUBltbcWtuQb7efkNsWNNXoymVoZ1cBWBABAYX4HmOR8vXOWxxbXuBioNPWGKtiKLYESNHsTyCtuRzvv8AucmZBJn6ZjkWM6TdteoWvyNh28/0xTMn0nK46aORVkpySBMjBrEHbkXvpsDwT5WwBU0Na9OqQtDBO0WshzraNb2uNubBr+RU97Y0jFtaB0PqqSuggU0rxMZHY6prhFQkgcAlmFwAbDi9rHfH+0lTm8+VvSZikR6bLVDSAyyR20kqQfwtyObN5DDSoqd6eoWaGKOYGEOshBQgm6lvwkAggC/3h7zXm0U0tZSvl1d1khlCGlnudLsApA031XBsfXa1zbFRji6oLZgF33FOlvjhnVRGCCOlVOn0ftZmBIIlI2A35UaR6EthvBk5p81lEXTaiT7WJySwNzst+GGr5j344zPKqyN0hcR9WSR1ZeoSykH8Rta5JY387m1gMbhYmzFUqBFmCQq30gkSgbaZR975ghvifLHtRTU09RTw5dTNreykyEgav28zh5lOQZhLQ17MkRpIr9WRXuImVrK9rX03LAn/AA6j2wfmPs3Vez8gTMZqIzTIAhimZ1RGNizEqCBa/ANxfCoTdGZmqVgrqcU5BgiHTiQ8SJwS3lrJb4H3YHrKFKepdI4C8WzRsSblTuL789j6g+WHNN7OZpmk6NT0qTtOrmOITBSQoueR5C47m4wVBQz11BGkYjkqomKhWlCll7k+XmPecMdmcoqJKipCyQtHEoLyOCdlHNt+ew9SME0061tVOJCqwVAETAXCwD/4ZHopsL82v54aTUVUtM1FTQlqyca5VVx4Y13tq435+IHbC+GgqIBHK1OFSYBBdgQbgEE29GF/Q+d8K0MChpqYLUJW9WCWMkBNzcjYj4HHmXpEokrZoz0qa3hckiRzfSpHlsSfQHzw+zPLKtkjqo6Uv1I1LgyJqvwO+5O3HJDYErctqxIlDDTO0NOgcuLWZm5f3eHSO9l88FoAIhqmnqopuo0yMamN9W7g/f7dxZv+U+eFoI4+1+Mlv/DjS5XR1crxNFRSMVJK7ggWAvfvpIIU+ljhlkdDQR5hUU9blyy9LS0EkhNjqI0ggbd/idsJugEGXGoy6imeHUKis+ziAF3Cg+Jgbc3sosL3v3GNDPDUpltNV1cswm6WqR7C6/K+ngXNu29sarqsI1WOlVUQWSxto7m1thfgW7WPfakyCZm6aqzhSFB247X78f8Ap3558lsqKMP9H/8Av6fxnExvvtf9yn8X9cTE+uv8RmYkip4lDQWpuo19LsNjpFxfbe19/XFEsnVn8M8hIlJOltmI8NjyCfXjbBcd5yoXQ0MYKFJNuQbg+tvd2xRPSDqSaigEZDKu1ibb2372425uecNPZkcQTpJpjgMyjdUYi4B42579/wCuLppxCPs/GAF20klW7bd9rnce/sSLOHFMBIYwpDaJUbUVGpQGIH5D/snbjFddP12WNNEaFtwVNwwvz5AD+t8V32D0HwzjUAkcczIviXTxtYHa4B278WwUKmYyGQvvsQrgHcD0AsOd7/PjCqmrZaAf6vHEqhCZFIPiO9ySLXPv2N8MKSp+uj9F6ZjeSxWVGawOxOqw22ubcc+mE0woqramvklRmmmhSSNV1oQEYjtvtfgke7FyLVTMFkzORgE0jU0ZCjyHh2w7ocul1GWSJKmOLSWkEepN77tfbbv23+TbKYqKozOqqKjKcuK1aRLHFJCEEZF72ULsSCD24tzjTj5FRWDXZga2pr6WoRDVyyIW1BkYWHcahb+XljsJWdIH6xlKCw0mOLcX/wCHH1ufIMjY6Dk1GANrqNJPP7/y8sYT27pMryqOaKmyhKb7NZeuk7M48xpOwvx/dsNcibouXFKKsRVlXWrH1pa3rMGLHWiFmJHnbnYf2cC0tRU1PjSpv5k0kZ3PJ4Pu9w3wrjzijV7vSyyjRp3IG/nffHv1rTawRlrWvsCwxrZlRp6WpzeOGSOKuKpKzF1EKDUWFmJHr38++AJcxrZb5eZk0hlYDoKylrBb2O19sdrT0gJBp/xH8XrgimgyqNGM+WtNIQSr9YqBx279/wAsF+BUFUNXm1E0H0eaKMqWK6YNHIsd1YW2txbAWYVFVRSyVjpAGJLECALqa99yN7Xv3x2UoeurpROqLe6CYkm9rfrjiSKikb/YSab7jqc/ng2Hye0VVWhppoBT/bDSzGDdl32JPPOOahq1qcQyx0Zjso0mn2sBYcHyx2kFCI2Cw1C7GxEzeE9u+PFho2iAkFbrAFyJtie9hgr3oLYMc1qdXRRaVnRbAMj2UX2sAf6bnEWprOq0hiotbABjol3te34vU4sGX5crXVatT5iQYGrDTUSPPLJV9K6qoV7m5ve9/dgoLOhXPBcTQ0ao7bgLILk8Wu1u5+Yx2+YVZijCwU2zh9TTSaiRYjcG+xHcnnCo1mUzka56vyvIBsPlhzRx5LUsFhzarEcbkOTbUVAHjsR4QTwL3Ow8rJuhpWWR5rNBGqSUtIq3bU6SPqA52Jub3v37jBMdbPTuI5ehEuxGgsbMTbne5Ftz54qmy1Y3h1zVLjUNall3NwRtYEXFuNvI+TVjBTvI0cbuYLI9QVBdDuLji1wCduLg4wnXg1ipUU65f8EvyH74mMv9b5h/nG/7wn7YmJ9P4C35DlmmpaMRpGZuZZWaSzMoF/K19gP6nFdQlWlTOJKkAF7NYeAjk7Df09wti1EYwPLfShUARX+Oq/vv37DBE1PUvR07PSPA3RJvICdZFyXsRcXuPzJw2qM0n2BVkjxxQ1EMcpZyRHaO2lgQTbe53PNhvx6CNLJLJGs7IpUEov3SRa1vyO53/Ta0XszDNlcc04r4qxl26Ysg2uvbgbb4yMxnedTVjp1Cizo6qGF99/Pm+9+cUtlTg0tnccbuioBYNsQL99rb/wB+/fFsSUx8YWQadtQANz59rcfnjlLBI5JR4Byzj724B3JtyfU3Nvd3SwzSp1gJHAG7b2XvufPcfPCx8iVofZC71NR/rElR1Ix9kYgP9oeLnm1r77m9sO4TNT1+YCnaVYVeEWRWFjpvwbgcnnfGcyuGlkh6VVDK7OzWVmKLe3nbkW93phhRxrGZWpXlupiTeYi9kFwTtfcH3YL0y5Oh1FXSyB1kq54qeIB2liqI42t4uCR4u1wPgDjPe3OT0NDkctXlxjaB4FFwzMSxPNyTYEA7Xvf8rlOZRyqaeu+jK4XXI72uSTbwtcne1ibc3txjNZ4KmGgqI554m6sId0iUKPvgAkAAE97+pwQitOxPkvTMpTRdQObRgqCQdF+B6nBq0kqPdZkO17mEC3f9MV5eoMM/kFP6D9cEtMY49ekMpW3O42xu2ZjPL2rZLPLpZNgHVCAWN9j4TvsfkfLBOZ9eny9JUTpTvKEGsEjjc20jfY+eCMj9ms2qUknnjkhSOwC1CMQ53BII7DbzPmMd+0MLw0lLEyFGMobSQAd1byHOIydlKInikqkgV5xO5kKmPp0wYEHVxuLi4589rYvWdg6LN9Ji1kKvUpAoZrgWvr9fI4KyxUCymQRn7CMm4AP3j6c/vg72qCtJSdK4iRtWjkK2pAbb8Hn4/DA5OxqOhDWZrSU7qoeSUkXsuzL6EMo391xtzjykzeKrlEcSSqSpYM4WxA93vwNNmj5e5iNDBVJLGGZZl1WtbZSNx57HHtHmf1pmYkSmpqeJYzHaCMLqAOxPO9j69vLBlK+h4x8jKv8ApsFVKlLGssaGwJAJJ0gkG1vXYXIHNsIc0q6yop+jUxRQsHU6bkkmxt8P3wxz6pnTNpSEjYA6LlBuPCbE27XOCWzCEuwGUZaoYEEiO19x5LhSnJdIIwT9zKpBJcrpQ6b9z2BJ7emNH7PZDSS1yx1VWOsULLBGe19Lam4Frn4+Ywud+pmNUyRJGG632aDZfA2wwxy+CiRRVwm9XFqeS0h0jx2B440n4EfDFO3GyU0nRuG9nadaAmlSeZ9C2GlyxVQv4huNzoNhtYWBwszSmu0jCUQqyKxB2JAvvYm9rEf15w8FJX5rQw1qGBIzEbiGPqMhBtc6iCWN1Ftvw+uMzVmd6+F2lQwASMx0C6E3C6r7kc335Nri18YbdGulYl+qKX/5inzT/wA2JjSfXOT/AOZm+R/8uJh5SHoXwAjLxe9yo4PbF9JmskdNUpUBiW0jpRiylbnZt7H8NhvuTisqRl8aryygA7c4pimElTHGoARF6hFuTew/nfHZDifJ/o5J8mA7iztUpLxusNKn2JMkt5Es2nTpA32sR798LsvhFXmdHSTozrUViMZhfUqMxDAjfkd+3xxwIIGm6hjUta2q29vLHE1UIszpzexdWUW7d8a/0kYpky/KlJo20eVLVZLQiBacO0hWPqAkIDqU9j5ryd9sAUmUSZDJHlsUrTK0RdJApHVVTuNP+IX4HIPvGHXsrI+YZGJHk+0p5GWMD8IAFrgDc7/zwJBV6c9MlTWSM1KEkhBIjTU6MDdbX+61rbb8jGU+JQjRcOWfJJN9F+cSCkpaaOalsegzTMLDUWYhbbXvtxxvv3xl8vqZaPM3hmERfMpg667sEKg+E25vbnzxofaOvpKmsppo5omkCsrHWbEXFtmA3B1dvxc4zVL9Bn9raQ5pJqooUaUmVyVNgQthxa9vT9co8dQtlS5LeKZsKGPLqyJlmpYoZIJLo6QhkBYXb7wsPu/Cx9+M1/pGOUp7JTfVtKwl1xq1QIiqyKOB4QFBv2AvtfzxpKnO/ZbKj05ZCgYfdELOot6AkDbzxnf9K+aRVvsgEp5TJH1oyu3A+J9fLEvspJJHzXICJIptbKq6Ddm3A8cY3w+9osmejpxOaZ0ppAejNoNpQQbb8X24FieeLYT+xtJHXVAppUZ0dlDhTZtPWiDWPbw6sfaPaqoy2q9l8ygmzKj6dSqGk6MokAKadgO5uDx5i+NFHLZOeOqFcGZZbFnFcrTuaCGOJ4Qu1/CSbm3iAFvIb+QN817QyI30BmkeaOR0kBZVUspViAdIAvbvbnFEeZuKzNHaL/byEFS7EcEb259/rgfNZC0eWxsCRGyxhb6vCA1h27EfLGeFF5WO4KVfptVTwRMCaddCFgxUCU7FrWJ35xZ7YJAHpzAqKxJ1aRt95LbfPCyqzBhWCSlS0jQqWE+qQFgxBPa48Xe/z3xfnta1e8K1ccagMVHTU23I5BJ7gYeDbJU9UZaGipcwrUWVW0dBwG1WIYEEerc+WHucLSS10FTS1FMzGEKYobWF2J3PnuLjCSMLDVhoLGJ1dXTpE2JNr37+7F9PMr2QRol2vdIgDb3392KaRKbbNTVZFS5tQktK0MiMzGUX2NgTcd7AYw4ESu2ouxuQPv2tfY842VTnDUlPUUixKCVZTIjAi7C1/kfyxgKWVqmo0r0yzKAN/jiUn7luSvQfk9DLWVvSgv1qiSSKEEb3KsAd9+T+WPoee+xFJkOXTVuVTmWdFElUWTaTSwbUo7Dk6d/3xHspWfVntPR/SEVjTtLUNY6Sx6baQD2vt7sfW83kkqvZ6ulgRw01I7IGWxGpNhbzt+eNNNEK12Z+o9qFjywU0LTIngXWBc2B1f37vjhDU0bVFaFSV0juSI3UEgE+d/Q/PAlVQ1KRKPqqpmOm5McoW1hte/v4thiyss0RZnikYAlGN7XAPP8ATzxnHwaT6RlfoNP/AJkf9M4mGNo/T/qYmLpeCbGNVHJFliERtq0C3bkH98JoZ3bNAoFo1ibj/lH8xhpmVRHT06JGR9mCCx30227D0wvoKV0qauSpGia4RlABsRuRt33W9u+OzjVRS8nJN3Jv2QejFUu3ffCytZhmFKfwhyCT2JUgYZsLsVWNnHcgXK/DAeYxhaOXWyA31a+ApG4uT6gbY3l1ZiryRrvYerC1c1Pc+KMuN7eJfd6E/LCeetNZmFbUm5607WudwBsPywuoJakwmWnk6M7xtpZgPCHWxPyOx92CaXKpoo9Lyp7tTftjk/ITtM6uB9ij2qnPTRhYuFYi/bcb4HpUBeSOZV0g6OmSQDuLjbDGtyqvmrgphKJH4CXkUX3N/M/C2B5cuq1zAyCA9LUW1A8+g8zjPtUVVPKijO6SOjkWKEsVG95G1Hi3J9wxZ7RzavZ8rcbCPj3jF+cUFVmcwMcLBR/iKj9cTNsnq6jLBTwQkv4dmZRsPjiXFp7KjNNWhH7M1L0kVTMhsUh/Iyxg/kceUObuJIaWKMRxK2rUbE7b77b8Yv8Aqmuy/K641VNJGGiG48QH2ituRe2y4A9n6YVmcwwPIkWrUFZ+C2k6VPvNhieiuzRPVpNmE0xk0hnXUeSSQLn+eCMzn69TQOLm89/EfQ4LhyjTNM1Y9KJXctZS40i2mx+WF+axiinoEqpgenKNUgu3K+m5wn0JabDaRFnhqg7AlREACPu3cHbFMkjkKJJxMwI32Hf+mOEiirJ2kpZIpUBWzLqsDYel77YunpagIHcLpFifFfb0+eB9AlTsCy4kA6Ik2AsSObe48YImn1VCxdONbAG6C39845VEVV0tCGtY2e2PNCiQOGVmHO5P6emFRV7Cq/plKlUIWR4yt+nt87YycWXIqHU8gks17bCwA/W4xtzQVEw1xCM33AJ/phVV5PmSi30ZXYq26FdwfiMVTojSYB7DUNO+fxGduqpi6pQC+17EGx42sb22OPqec+0dNT5fULClS7tCQCUAA2sNr8bi59cYX2AoVoautSpUxVMkQWEOV8RDXcDfnZDbyBwwzepnomWB6YyyVPUV2KnQsdrC1t+G8+RffGqhXG5IyfK/VUPYxVbX1LVYHXmXaMWWVrc+/D2MZtAKWWaoNaNJPREdydiR23tbCavy9vpDSAOxIWx0HYg38saOnrI0ejLsLCNla29rqR+uM1FmkpKjO/Wc3+XHyOJjro//AEpP4DiYKEbmry2kWKjmVCWkqFLtfwsSXJFvMFF39R54zvtxGkf0HpeFWMrEKbAk6LnbGgmfTU0ao8gR5QWUMQG2PPnhR7fJ/qtFKNwsrqT5XAt/I/LCbb7ZvUabSMgsVOXRI4mLtvuSFHxw/wDZqBKjNYoHo00Rxs7BgrW7A2t5kYUZZ4Uldj+PSPQAfuca32JXWldUaRpaRY1a1vugk/8A9D5Yb6JirkGy5N9vEaSNRGkaoULAABeOTfj+WGPSF9htgkAaSNhcW4wRDRvL4mGiPzYbn+/7ODKUlXg0whHYtMCk2PwBHOCEyuYrfRp34bYn4YcwwwQgdIb/AOIkE4vUxdgvzwKPkyfL4EKZdKg/2EbHzLb48ajnO30VD7m/rjRBdX3SPyx0EtsLX/v0xRGXwYnNaGWWFqWfKa2aORW1Cm9xtc3A5A7+uKct9nIqObrU+TvHKFANnBI87XxuniDGwAv34/bHSwBRYC/qbYVBl8GUpqXMJC8tXRsJXtZAQyqqiw3tyRufXHlTli1UZjqKIsp3syg/pjWtGbbWHw748EC9j88Ogcr9jG0WSJQ9T6PBOqu1ypNwPdtgmSheVSJIJCD5rjTvAApNx8selE8h8sFBl8GQGT0o+9RNf3N++LEyylQ3WhueLmO+NRJGoXUFFxuLd8TRGRfST6gYKDL4M0aKl/yZ/gxw+X07feowR21R3xppY7i6qb343tjjTqUWVt+OcMVrwZ6OjSMDo0ukDYaIALfIYrqK5RaCdXmn3MYQHUwvyewHnfDjMMtWtiMVQG6Z+8oZhq99jgbLsipsvd3pNas4CtqdmsB2Gq9uTsMVGTjZE4KTTBHhRxZoWYeqnFP0LQRaJgO1wRjSCEr+JyPLjHRtYjSb+V7YndFpx8Gb+i/9k4mNB4f93/8AviYnFlZrwZGr8EtMVGwddvhgb2lC1ORVOq941Eqm/BXf+Vx8cTExJrExdBZ6Nb7F3Y3sD3t3xufZlUgyWmWJbBgzHzJLHn++2JiYb6FH+4cpJpN9Nzi8VbeRv/xYmJhItwTPRVN3v88dLVOdhcfHExMMlQTLBUsOAfdtixasgbqQPcMTEwWP04li5iijSEfnyH74tGZJ3R/kP3xMTBbBcUaPVzGIndH/AIR++PRmUBF9D/wj98TEwKTD0o0RsxhZfuvwD90efvxPrCAXusm3fSP3xMTBkwXFGiDM6dthqG3+D+uPBmEWkfe+X9cTEwWyVBFZzCMHlv4f645+sIr3Jbfci39cTEw7YOCPfrGn9dvTHDZhA3AI7bD+uJiYLFgjk18Q5V+L4rauhBNw9u11G354mJhWx4ROfrSLzP8AAMTExMFseET/2Q=="/>
          <p:cNvSpPr>
            <a:spLocks noChangeAspect="1" noChangeArrowheads="1"/>
          </p:cNvSpPr>
          <p:nvPr/>
        </p:nvSpPr>
        <p:spPr bwMode="auto">
          <a:xfrm>
            <a:off x="76200" y="-533400"/>
            <a:ext cx="1609725" cy="1123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 name="AutoShape 4" descr="data:image/jpg;base64,/9j/4AAQSkZJRgABAQAAAQABAAD/2wBDAAkGBwgHBgkIBwgKCgkLDRYPDQwMDRsUFRAWIB0iIiAdHx8kKDQsJCYxJx8fLT0tMTU3Ojo6Iys/RD84QzQ5Ojf/2wBDAQoKCg0MDRoPDxo3JR8lNzc3Nzc3Nzc3Nzc3Nzc3Nzc3Nzc3Nzc3Nzc3Nzc3Nzc3Nzc3Nzc3Nzc3Nzc3Nzc3Nzf/wAARCACHAMEDASIAAhEBAxEB/8QAGwAAAgMBAQEAAAAAAAAAAAAABAUAAwYCAQf/xABJEAACAQIFAgMECAQCBwUJAAABAgMEEQAFEiExE0EiUWEGcYGRFBUjMkKhwdGSseHwUlQHJDNTcoKTYpTC0vE0NUNVY2VzorL/xAAYAQADAQEAAAAAAAAAAAAAAAAAAQIDBP/EACgRAAICAgIBBAIBBQAAAAAAAAABAhESIQMxURNBYZEEIiMUMlJxgf/aAAwDAQACEQMRAD8ARZbVwxxCnakLDTqvTsXAJNrqu9zxexsbE8k4qnpS9fUQOkw0Op6kuwbxahbYG9iCb7cjBH1P9FjWKlmBMLWQOrLYEXJ12tySL88DkWK5aWdK0QV4sjt4GM9xZbm+oG68ja24388c2uyasZ0gqKSpi8UZcEWJjXy3F7XsbG/xthxDUq4kVAkWssJGc6rn1BN7el/TGclqiQsQdiV21G58N+Dx6W+PNr46edGVH1eIx2VRLta9gGt94fEXHxxO6KunoYPmlHPVTWsqUzCIBDZeN7EnsbDa/wCWKYI3NXGsapJFINS/ZWA3Isb7qwIt5foJTPDVm8IOhQwJdNJVgbXt2IuP73wXGscRtO4nGtLtIPu7XU7gC17d9tvLZPvQNW7ZbaQyu6oqyRlQzi3usQOTzz5djg+GZqfwzKz6V1aludv8RHa36/Kl2MryGOeKWa4DRMSxU8i1veT/AMxO3GOmjCjWq21LbxH08xxti4piTaeghprgPTNEFY2Ykm9/L+/1w3ymozFqYpHUxw6GI6ZhDWvvyT78IFp9VVHpsux1Lp3I233Pw/bDejUdch5nRWvchyN/7v8APHZwxrtGHNJsaPUZpFG8jV8NkUsf9WHYe/HlFLmgpY1jq4ECjTpaC5Wxta9/TA9SsVo0+mOwkcBiZdtIuTf5fniyLp9WVfpzgXDA9Qbk8/G4/PHTRzZF1XU5rHSzs9XSsqxtcCnsSLcc47gqc5EMemqpAukaQ1PuBb34FqynTRDWs3UljUgyKdtQJPHkDjunC9IAVjKRcWDrYWJA7emDEeWjuvqc2+iy9aejdChBCwlSQfLfFvXzu/8A7RQE/wD4W/fA1aD9FkC1bPfSCt1I+8PIYv7/APvA/wASftgxE5aKa2pzZYQZWoSvUQeFHBvrFu/nbBhqs4ufBQH3lxhdmutaNmFX1LHVaym1gTfYemGBWQMbVl9zyqYK2GWgesrczVqcSQ0Y+3UqBI+7dgduN8E/TM470dGe/wDt3H/hwHXxyvFITUazFGXXwDkb9v8AhwZ06twHWpQq24+xHf44KE3oWZtUVs01Ok9PGrbhAjaxckc9zfy28scrPWxB0HWh6q2Ifbb02te38u9sEzwVcsM0omRmQ3jtHbUUOoW328QI9cLqr6XWss8ahoUU6ZDERc+E8evb3fA83Nx1tN2dPDNPTWgaqqGWQ9YglhdQXPB/Psdu+PAFmKDdJHXUAWtYbHYDucD1aTkgyxq733DEsTcdje9/XnbvxisxoeZJUAYjTwxPex/XHJKL6bOqMq6GH2P+OH/o4mAdEP8AuJf4/wCuJiMF4K/byCRZzTpE09NBL9IdyriTUSoJv5/qfLAWaVkdRMlHSyQrFKbu8h2Rhza4va/pvq2N8W0uXzqDFVMZfGukIpAIvsdj68nsBgibLZoRHIwmkjSydNmutj2FuF52N7344wk1ZmtFdPkKVEMwjrldwAsiSLpAuLHudJ2NhvwPQ4orMizEEMkiE3uOmw7bgbgHyuR27G9jbUZjTZfTGP6PLIrzWtDbwFQDvvY+Lsd9u4tf1PaGOPL3qKqGYRRqBp/ElzYmwvfy+XHGLp9g2kH5dlsDRtFKWkmQbvEfBe3kDze9zvzvgmGndYzFHKHjawWKVSdI20hSBubC547d8KIfaCjUxrCxnL2vPSqAqMfxG5Gk2O43tfthlBUCaj6UK9UGMBA0oGrki59d9+MSo77B3QK6S0c7rPDaFYQVUKC2x23HIAvdfcdsaGjhjqaeKclWR5o4AYSNLaiTqG24spI9+/BwgkzSnq4uotPMjAblmUjzt3vxfcbb7jBtLmrA3WSRQZAxeQWAccbkWuNW2OrjmuP9ZNM55Rz2tDUUA0IuoLI4nKyKQLdO9/mVPfbbHtNTCGk1TXMsVPHISd9RkI/MXX8/TAC1Un0YKqvpS4MeoF/EPEvPcix89/M3WZp7UplMbU+ZQ1iApoicwDQxBOmzatwFPvB53tbujzwn1JHL6XJF3ixzSo9VVvD15lkKFoWDmzNcAJ7m3323tgsxgUVPN1W1ys4PUbSEA0kXJ9HubkW45xgk9uKONgY3lBBVtRi3BVgwsdXmBhrlvt1RyiMXmZ4pGcH6Pe8jm5G7eIkjYDfbbjG8pxvTVHPDjm1Ti7NQ1PJcltgEEmo32U7Bt+Obb8d7C+JoZVjbYdTddRA1bkX37bH3d7bYzEf+kPKlkilSWoWSIKqMKZrgD/m39fPvfHsXt/k6hI0mm0K6voalYgsAQCRffne1r2HkLT6i8ot8Mr6ZozE7BtQUroEmot4dN7A/Pb34sSKSSAPG2p2kdNIdbHSoYlfPYni+wxn09t8uanaTqymPpiJr077qp1X3OokG2447845h9u8qi0aJzZGdlvSyfiXSb78W4/XB6ir2BcUl7McvFPLHd11xmIyH7pul7E+7HUb1BJVnu5F7eG421G/l4SDv2wiX24ymOn6QqQR0Wg1GnkuEJLe69zzjw+2dIsMU71SiLS8aFo5fErCxUNyALXG+xv22w818C9J/P0aFxMkbu5VUXSHLaPxKSPeLC+2BJBLDVNTNCE6PhddKnSbXG9vIE252J7YRTe12UT0UtOa1F6mlvEJbhgGF723++efTjjHkvtnl0tVU1Bnpr1VzJGzNpJsRexXte44It97c3G4tbr7FUoyWn9MaiuNlSEKDcAAKBc9h7r46FWKdVjNiqjSNI24Nv/TyGM2mc0NI2qSdFd4z0yzFCLiwYXXfbb9dsXj2ly52gaaopmaNND3qLifYgFhYWsNI250jGHL+LT/jkb8H5Tcf5IP6Y1E/VXTMpY2CuwUrY2vcb+7+eOJ4oXdEUxhjZlDG5IIuDue+5BvgChzihnUQRyRSyqptomWzC+wKW89tjvcfGz6ySmlke2uQgFXkZdio2t63YdjsQNyccHLxLjklJ/R38fLnHJL7CurF/hqP+7j98TFn1tmH+Zl+Y/fEwseDyX6k/AgbN6pGtV1CyIyM8LoNFtzpvtfkeXB48jckqxWZXFU1chiklIRooyTdwT4iO1yNvjzsMZaY9WCah0tM7eNQbkhrWB1eW5+XpfHtBS1BZYoxJTywHQHmlunbctwF9ewsfLGeC/6LIc+0OTytTvVU83UqYnUlJRuQp9LXFidrccYGRZnOqJ2eNwVCsFbUO4sOdifX5YrpGm6vUp559LoV1rKVRmAIspKjV6+R488GwjoyqlJGEOkDUbg7Abdz3HFvzALdpUJ7DKXLqNFeGOmk0jhiCo3FjYnvb3b48pqD6GrLGJ2+kQqJWZBqXSwN7qNhv7hY8226WonkYEML2FnUBltbcWtuQb7efkNsWNNXoymVoZ1cBWBABAYX4HmOR8vXOWxxbXuBioNPWGKtiKLYESNHsTyCtuRzvv8AucmZBJn6ZjkWM6TdteoWvyNh28/0xTMn0nK46aORVkpySBMjBrEHbkXvpsDwT5WwBU0Na9OqQtDBO0WshzraNb2uNubBr+RU97Y0jFtaB0PqqSuggU0rxMZHY6prhFQkgcAlmFwAbDi9rHfH+0lTm8+VvSZikR6bLVDSAyyR20kqQfwtyObN5DDSoqd6eoWaGKOYGEOshBQgm6lvwkAggC/3h7zXm0U0tZSvl1d1khlCGlnudLsApA031XBsfXa1zbFRji6oLZgF33FOlvjhnVRGCCOlVOn0ftZmBIIlI2A35UaR6EthvBk5p81lEXTaiT7WJySwNzst+GGr5j344zPKqyN0hcR9WSR1ZeoSykH8Rta5JY387m1gMbhYmzFUqBFmCQq30gkSgbaZR975ghvifLHtRTU09RTw5dTNreykyEgav28zh5lOQZhLQ17MkRpIr9WRXuImVrK9rX03LAn/AA6j2wfmPs3Vez8gTMZqIzTIAhimZ1RGNizEqCBa/ANxfCoTdGZmqVgrqcU5BgiHTiQ8SJwS3lrJb4H3YHrKFKepdI4C8WzRsSblTuL789j6g+WHNN7OZpmk6NT0qTtOrmOITBSQoueR5C47m4wVBQz11BGkYjkqomKhWlCll7k+XmPecMdmcoqJKipCyQtHEoLyOCdlHNt+ew9SME0061tVOJCqwVAETAXCwD/4ZHopsL82v54aTUVUtM1FTQlqyca5VVx4Y13tq435+IHbC+GgqIBHK1OFSYBBdgQbgEE29GF/Q+d8K0MChpqYLUJW9WCWMkBNzcjYj4HHmXpEokrZoz0qa3hckiRzfSpHlsSfQHzw+zPLKtkjqo6Uv1I1LgyJqvwO+5O3HJDYErctqxIlDDTO0NOgcuLWZm5f3eHSO9l88FoAIhqmnqopuo0yMamN9W7g/f7dxZv+U+eFoI4+1+Mlv/DjS5XR1crxNFRSMVJK7ggWAvfvpIIU+ljhlkdDQR5hUU9blyy9LS0EkhNjqI0ggbd/idsJugEGXGoy6imeHUKis+ziAF3Cg+Jgbc3sosL3v3GNDPDUpltNV1cswm6WqR7C6/K+ngXNu29sarqsI1WOlVUQWSxto7m1thfgW7WPfakyCZm6aqzhSFB247X78f8Ap3558lsqKMP9H/8Av6fxnExvvtf9yn8X9cTE+uv8RmYkip4lDQWpuo19LsNjpFxfbe19/XFEsnVn8M8hIlJOltmI8NjyCfXjbBcd5yoXQ0MYKFJNuQbg+tvd2xRPSDqSaigEZDKu1ibb2372425uecNPZkcQTpJpjgMyjdUYi4B42579/wCuLppxCPs/GAF20klW7bd9rnce/sSLOHFMBIYwpDaJUbUVGpQGIH5D/snbjFddP12WNNEaFtwVNwwvz5AD+t8V32D0HwzjUAkcczIviXTxtYHa4B278WwUKmYyGQvvsQrgHcD0AsOd7/PjCqmrZaAf6vHEqhCZFIPiO9ySLXPv2N8MKSp+uj9F6ZjeSxWVGawOxOqw22ubcc+mE0woqramvklRmmmhSSNV1oQEYjtvtfgke7FyLVTMFkzORgE0jU0ZCjyHh2w7ocul1GWSJKmOLSWkEepN77tfbbv23+TbKYqKozOqqKjKcuK1aRLHFJCEEZF72ULsSCD24tzjTj5FRWDXZga2pr6WoRDVyyIW1BkYWHcahb+XljsJWdIH6xlKCw0mOLcX/wCHH1ufIMjY6Dk1GANrqNJPP7/y8sYT27pMryqOaKmyhKb7NZeuk7M48xpOwvx/dsNcibouXFKKsRVlXWrH1pa3rMGLHWiFmJHnbnYf2cC0tRU1PjSpv5k0kZ3PJ4Pu9w3wrjzijV7vSyyjRp3IG/nffHv1rTawRlrWvsCwxrZlRp6WpzeOGSOKuKpKzF1EKDUWFmJHr38++AJcxrZb5eZk0hlYDoKylrBb2O19sdrT0gJBp/xH8XrgimgyqNGM+WtNIQSr9YqBx279/wAsF+BUFUNXm1E0H0eaKMqWK6YNHIsd1YW2txbAWYVFVRSyVjpAGJLECALqa99yN7Xv3x2UoeurpROqLe6CYkm9rfrjiSKikb/YSab7jqc/ng2Hye0VVWhppoBT/bDSzGDdl32JPPOOahq1qcQyx0Zjso0mn2sBYcHyx2kFCI2Cw1C7GxEzeE9u+PFho2iAkFbrAFyJtie9hgr3oLYMc1qdXRRaVnRbAMj2UX2sAf6bnEWprOq0hiotbABjol3te34vU4sGX5crXVatT5iQYGrDTUSPPLJV9K6qoV7m5ve9/dgoLOhXPBcTQ0ao7bgLILk8Wu1u5+Yx2+YVZijCwU2zh9TTSaiRYjcG+xHcnnCo1mUzka56vyvIBsPlhzRx5LUsFhzarEcbkOTbUVAHjsR4QTwL3Ow8rJuhpWWR5rNBGqSUtIq3bU6SPqA52Jub3v37jBMdbPTuI5ehEuxGgsbMTbne5Ftz54qmy1Y3h1zVLjUNall3NwRtYEXFuNvI+TVjBTvI0cbuYLI9QVBdDuLji1wCduLg4wnXg1ipUU65f8EvyH74mMv9b5h/nG/7wn7YmJ9P4C35DlmmpaMRpGZuZZWaSzMoF/K19gP6nFdQlWlTOJKkAF7NYeAjk7Df09wti1EYwPLfShUARX+Oq/vv37DBE1PUvR07PSPA3RJvICdZFyXsRcXuPzJw2qM0n2BVkjxxQ1EMcpZyRHaO2lgQTbe53PNhvx6CNLJLJGs7IpUEov3SRa1vyO53/Ta0XszDNlcc04r4qxl26Ysg2uvbgbb4yMxnedTVjp1Cizo6qGF99/Pm+9+cUtlTg0tnccbuioBYNsQL99rb/wB+/fFsSUx8YWQadtQANz59rcfnjlLBI5JR4Byzj724B3JtyfU3Nvd3SwzSp1gJHAG7b2XvufPcfPCx8iVofZC71NR/rElR1Ix9kYgP9oeLnm1r77m9sO4TNT1+YCnaVYVeEWRWFjpvwbgcnnfGcyuGlkh6VVDK7OzWVmKLe3nbkW93phhRxrGZWpXlupiTeYi9kFwTtfcH3YL0y5Oh1FXSyB1kq54qeIB2liqI42t4uCR4u1wPgDjPe3OT0NDkctXlxjaB4FFwzMSxPNyTYEA7Xvf8rlOZRyqaeu+jK4XXI72uSTbwtcne1ibc3txjNZ4KmGgqI554m6sId0iUKPvgAkAAE97+pwQitOxPkvTMpTRdQObRgqCQdF+B6nBq0kqPdZkO17mEC3f9MV5eoMM/kFP6D9cEtMY49ekMpW3O42xu2ZjPL2rZLPLpZNgHVCAWN9j4TvsfkfLBOZ9eny9JUTpTvKEGsEjjc20jfY+eCMj9ms2qUknnjkhSOwC1CMQ53BII7DbzPmMd+0MLw0lLEyFGMobSQAd1byHOIydlKInikqkgV5xO5kKmPp0wYEHVxuLi4589rYvWdg6LN9Ji1kKvUpAoZrgWvr9fI4KyxUCymQRn7CMm4AP3j6c/vg72qCtJSdK4iRtWjkK2pAbb8Hn4/DA5OxqOhDWZrSU7qoeSUkXsuzL6EMo391xtzjykzeKrlEcSSqSpYM4WxA93vwNNmj5e5iNDBVJLGGZZl1WtbZSNx57HHtHmf1pmYkSmpqeJYzHaCMLqAOxPO9j69vLBlK+h4x8jKv8ApsFVKlLGssaGwJAJJ0gkG1vXYXIHNsIc0q6yop+jUxRQsHU6bkkmxt8P3wxz6pnTNpSEjYA6LlBuPCbE27XOCWzCEuwGUZaoYEEiO19x5LhSnJdIIwT9zKpBJcrpQ6b9z2BJ7emNH7PZDSS1yx1VWOsULLBGe19Lam4Frn4+Ywud+pmNUyRJGG632aDZfA2wwxy+CiRRVwm9XFqeS0h0jx2B440n4EfDFO3GyU0nRuG9nadaAmlSeZ9C2GlyxVQv4huNzoNhtYWBwszSmu0jCUQqyKxB2JAvvYm9rEf15w8FJX5rQw1qGBIzEbiGPqMhBtc6iCWN1Ftvw+uMzVmd6+F2lQwASMx0C6E3C6r7kc335Nri18YbdGulYl+qKX/5inzT/wA2JjSfXOT/AOZm+R/8uJh5SHoXwAjLxe9yo4PbF9JmskdNUpUBiW0jpRiylbnZt7H8NhvuTisqRl8aryygA7c4pimElTHGoARF6hFuTew/nfHZDifJ/o5J8mA7iztUpLxusNKn2JMkt5Es2nTpA32sR798LsvhFXmdHSTozrUViMZhfUqMxDAjfkd+3xxwIIGm6hjUta2q29vLHE1UIszpzexdWUW7d8a/0kYpky/KlJo20eVLVZLQiBacO0hWPqAkIDqU9j5ryd9sAUmUSZDJHlsUrTK0RdJApHVVTuNP+IX4HIPvGHXsrI+YZGJHk+0p5GWMD8IAFrgDc7/zwJBV6c9MlTWSM1KEkhBIjTU6MDdbX+61rbb8jGU+JQjRcOWfJJN9F+cSCkpaaOalsegzTMLDUWYhbbXvtxxvv3xl8vqZaPM3hmERfMpg667sEKg+E25vbnzxofaOvpKmsppo5omkCsrHWbEXFtmA3B1dvxc4zVL9Bn9raQ5pJqooUaUmVyVNgQthxa9vT9co8dQtlS5LeKZsKGPLqyJlmpYoZIJLo6QhkBYXb7wsPu/Cx9+M1/pGOUp7JTfVtKwl1xq1QIiqyKOB4QFBv2AvtfzxpKnO/ZbKj05ZCgYfdELOot6AkDbzxnf9K+aRVvsgEp5TJH1oyu3A+J9fLEvspJJHzXICJIptbKq6Ddm3A8cY3w+9osmejpxOaZ0ppAejNoNpQQbb8X24FieeLYT+xtJHXVAppUZ0dlDhTZtPWiDWPbw6sfaPaqoy2q9l8ygmzKj6dSqGk6MokAKadgO5uDx5i+NFHLZOeOqFcGZZbFnFcrTuaCGOJ4Qu1/CSbm3iAFvIb+QN817QyI30BmkeaOR0kBZVUspViAdIAvbvbnFEeZuKzNHaL/byEFS7EcEb259/rgfNZC0eWxsCRGyxhb6vCA1h27EfLGeFF5WO4KVfptVTwRMCaddCFgxUCU7FrWJ35xZ7YJAHpzAqKxJ1aRt95LbfPCyqzBhWCSlS0jQqWE+qQFgxBPa48Xe/z3xfnta1e8K1ccagMVHTU23I5BJ7gYeDbJU9UZaGipcwrUWVW0dBwG1WIYEEerc+WHucLSS10FTS1FMzGEKYobWF2J3PnuLjCSMLDVhoLGJ1dXTpE2JNr37+7F9PMr2QRol2vdIgDb3392KaRKbbNTVZFS5tQktK0MiMzGUX2NgTcd7AYw4ESu2ouxuQPv2tfY842VTnDUlPUUixKCVZTIjAi7C1/kfyxgKWVqmo0r0yzKAN/jiUn7luSvQfk9DLWVvSgv1qiSSKEEb3KsAd9+T+WPoee+xFJkOXTVuVTmWdFElUWTaTSwbUo7Dk6d/3xHspWfVntPR/SEVjTtLUNY6Sx6baQD2vt7sfW83kkqvZ6ulgRw01I7IGWxGpNhbzt+eNNNEK12Z+o9qFjywU0LTIngXWBc2B1f37vjhDU0bVFaFSV0juSI3UEgE+d/Q/PAlVQ1KRKPqqpmOm5McoW1hte/v4thiyss0RZnikYAlGN7XAPP8ATzxnHwaT6RlfoNP/AJkf9M4mGNo/T/qYmLpeCbGNVHJFliERtq0C3bkH98JoZ3bNAoFo1ibj/lH8xhpmVRHT06JGR9mCCx30227D0wvoKV0qauSpGia4RlABsRuRt33W9u+OzjVRS8nJN3Jv2QejFUu3ffCytZhmFKfwhyCT2JUgYZsLsVWNnHcgXK/DAeYxhaOXWyA31a+ApG4uT6gbY3l1ZiryRrvYerC1c1Pc+KMuN7eJfd6E/LCeetNZmFbUm5607WudwBsPywuoJakwmWnk6M7xtpZgPCHWxPyOx92CaXKpoo9Lyp7tTftjk/ITtM6uB9ij2qnPTRhYuFYi/bcb4HpUBeSOZV0g6OmSQDuLjbDGtyqvmrgphKJH4CXkUX3N/M/C2B5cuq1zAyCA9LUW1A8+g8zjPtUVVPKijO6SOjkWKEsVG95G1Hi3J9wxZ7RzavZ8rcbCPj3jF+cUFVmcwMcLBR/iKj9cTNsnq6jLBTwQkv4dmZRsPjiXFp7KjNNWhH7M1L0kVTMhsUh/Iyxg/kceUObuJIaWKMRxK2rUbE7b77b8Yv8Aqmuy/K641VNJGGiG48QH2ituRe2y4A9n6YVmcwwPIkWrUFZ+C2k6VPvNhieiuzRPVpNmE0xk0hnXUeSSQLn+eCMzn69TQOLm89/EfQ4LhyjTNM1Y9KJXctZS40i2mx+WF+axiinoEqpgenKNUgu3K+m5wn0JabDaRFnhqg7AlREACPu3cHbFMkjkKJJxMwI32Hf+mOEiirJ2kpZIpUBWzLqsDYel77YunpagIHcLpFifFfb0+eB9AlTsCy4kA6Ik2AsSObe48YImn1VCxdONbAG6C39845VEVV0tCGtY2e2PNCiQOGVmHO5P6emFRV7Cq/plKlUIWR4yt+nt87YycWXIqHU8gks17bCwA/W4xtzQVEw1xCM33AJ/phVV5PmSi30ZXYq26FdwfiMVTojSYB7DUNO+fxGduqpi6pQC+17EGx42sb22OPqec+0dNT5fULClS7tCQCUAA2sNr8bi59cYX2AoVoautSpUxVMkQWEOV8RDXcDfnZDbyBwwzepnomWB6YyyVPUV2KnQsdrC1t+G8+RffGqhXG5IyfK/VUPYxVbX1LVYHXmXaMWWVrc+/D2MZtAKWWaoNaNJPREdydiR23tbCavy9vpDSAOxIWx0HYg38saOnrI0ejLsLCNla29rqR+uM1FmkpKjO/Wc3+XHyOJjro//AEpP4DiYKEbmry2kWKjmVCWkqFLtfwsSXJFvMFF39R54zvtxGkf0HpeFWMrEKbAk6LnbGgmfTU0ao8gR5QWUMQG2PPnhR7fJ/qtFKNwsrqT5XAt/I/LCbb7ZvUabSMgsVOXRI4mLtvuSFHxw/wDZqBKjNYoHo00Rxs7BgrW7A2t5kYUZZ4Uldj+PSPQAfuca32JXWldUaRpaRY1a1vugk/8A9D5Yb6JirkGy5N9vEaSNRGkaoULAABeOTfj+WGPSF9htgkAaSNhcW4wRDRvL4mGiPzYbn+/7ODKUlXg0whHYtMCk2PwBHOCEyuYrfRp34bYn4YcwwwQgdIb/AOIkE4vUxdgvzwKPkyfL4EKZdKg/2EbHzLb48ajnO30VD7m/rjRBdX3SPyx0EtsLX/v0xRGXwYnNaGWWFqWfKa2aORW1Cm9xtc3A5A7+uKct9nIqObrU+TvHKFANnBI87XxuniDGwAv34/bHSwBRYC/qbYVBl8GUpqXMJC8tXRsJXtZAQyqqiw3tyRufXHlTli1UZjqKIsp3syg/pjWtGbbWHw748EC9j88Ogcr9jG0WSJQ9T6PBOqu1ypNwPdtgmSheVSJIJCD5rjTvAApNx8selE8h8sFBl8GQGT0o+9RNf3N++LEyylQ3WhueLmO+NRJGoXUFFxuLd8TRGRfST6gYKDL4M0aKl/yZ/gxw+X07feowR21R3xppY7i6qb343tjjTqUWVt+OcMVrwZ6OjSMDo0ukDYaIALfIYrqK5RaCdXmn3MYQHUwvyewHnfDjMMtWtiMVQG6Z+8oZhq99jgbLsipsvd3pNas4CtqdmsB2Gq9uTsMVGTjZE4KTTBHhRxZoWYeqnFP0LQRaJgO1wRjSCEr+JyPLjHRtYjSb+V7YndFpx8Gb+i/9k4mNB4f93/8AviYnFlZrwZGr8EtMVGwddvhgb2lC1ORVOq941Eqm/BXf+Vx8cTExJrExdBZ6Nb7F3Y3sD3t3xufZlUgyWmWJbBgzHzJLHn++2JiYb6FH+4cpJpN9Nzi8VbeRv/xYmJhItwTPRVN3v88dLVOdhcfHExMMlQTLBUsOAfdtixasgbqQPcMTEwWP04li5iijSEfnyH74tGZJ3R/kP3xMTBbBcUaPVzGIndH/AIR++PRmUBF9D/wj98TEwKTD0o0RsxhZfuvwD90efvxPrCAXusm3fSP3xMTBkwXFGiDM6dthqG3+D+uPBmEWkfe+X9cTEwWyVBFZzCMHlv4f645+sIr3Jbfci39cTEw7YOCPfrGn9dvTHDZhA3AI7bD+uJiYLFgjk18Q5V+L4rauhBNw9u11G354mJhWx4ROfrSLzP8AAMTExMFseET/2Q=="/>
          <p:cNvSpPr>
            <a:spLocks noChangeAspect="1" noChangeArrowheads="1"/>
          </p:cNvSpPr>
          <p:nvPr/>
        </p:nvSpPr>
        <p:spPr bwMode="auto">
          <a:xfrm>
            <a:off x="228600" y="-381000"/>
            <a:ext cx="1609725" cy="1123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7" name="TextBox 6"/>
          <p:cNvSpPr txBox="1"/>
          <p:nvPr/>
        </p:nvSpPr>
        <p:spPr>
          <a:xfrm>
            <a:off x="457200" y="4495800"/>
            <a:ext cx="3048000" cy="2123658"/>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Helps you create and expand your professional network.” </a:t>
            </a:r>
            <a:r>
              <a:rPr lang="en-US" sz="2000" i="1" dirty="0" smtClean="0">
                <a:latin typeface="Times New Roman" pitchFamily="18" charset="0"/>
                <a:cs typeface="Times New Roman" pitchFamily="18" charset="0"/>
              </a:rPr>
              <a:t>(brazencareerist.com)</a:t>
            </a:r>
            <a:endParaRPr lang="en-US" sz="2800" i="1" dirty="0">
              <a:latin typeface="Times New Roman" pitchFamily="18" charset="0"/>
              <a:cs typeface="Times New Roman" pitchFamily="18" charset="0"/>
            </a:endParaRPr>
          </a:p>
        </p:txBody>
      </p:sp>
      <p:pic>
        <p:nvPicPr>
          <p:cNvPr id="2049" name="Picture 1" descr="http://static.brazencareerist.com/v6/theme/homenr/log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43400" y="4737839"/>
            <a:ext cx="3497943" cy="13318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49224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7300" y="205829"/>
            <a:ext cx="6629400" cy="144655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Networking and Social Media</a:t>
            </a:r>
            <a:endParaRPr lang="en-US" sz="4400" dirty="0">
              <a:latin typeface="Baskerville Old Face" pitchFamily="18" charset="0"/>
            </a:endParaRPr>
          </a:p>
        </p:txBody>
      </p:sp>
      <p:sp>
        <p:nvSpPr>
          <p:cNvPr id="3" name="TextBox 2"/>
          <p:cNvSpPr txBox="1"/>
          <p:nvPr/>
        </p:nvSpPr>
        <p:spPr>
          <a:xfrm>
            <a:off x="457200" y="1981200"/>
            <a:ext cx="8458200" cy="4401205"/>
          </a:xfrm>
          <a:prstGeom prst="rect">
            <a:avLst/>
          </a:prstGeom>
          <a:noFill/>
        </p:spPr>
        <p:txBody>
          <a:bodyPr wrap="square" rtlCol="0">
            <a:spAutoFit/>
          </a:bodyPr>
          <a:lstStyle/>
          <a:p>
            <a:r>
              <a:rPr lang="en-US" sz="3600" i="1" dirty="0" smtClean="0"/>
              <a:t>Network Roulette</a:t>
            </a:r>
          </a:p>
          <a:p>
            <a:r>
              <a:rPr lang="en-US" sz="3200" i="1" dirty="0" smtClean="0"/>
              <a:t>“After answering two simple questions, You’re randomly matched for a three minute conversation to determine if the person on the other side can help your network. After the networking session, you can then choose who to follow up with through your network dashboard. It uses text-based communication, like Gchat or AOL IM.” </a:t>
            </a:r>
            <a:r>
              <a:rPr lang="en-US" sz="2000" i="1" dirty="0" smtClean="0"/>
              <a:t>(brazencareerist.com)</a:t>
            </a:r>
            <a:endParaRPr lang="en-US" sz="3200" i="1" dirty="0"/>
          </a:p>
        </p:txBody>
      </p:sp>
    </p:spTree>
    <p:extLst>
      <p:ext uri="{BB962C8B-B14F-4D97-AF65-F5344CB8AC3E}">
        <p14:creationId xmlns:p14="http://schemas.microsoft.com/office/powerpoint/2010/main" val="21834831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data:image/jpg;base64,/9j/4AAQSkZJRgABAQAAAQABAAD/2wCEAAkGBg8PEBAPDhAQDQ0PEA8NDQ4PDxINDQ0NFBAVFBQQEhIXHiYeFxkjJRISHzAgIycpLCwsFh4xNTAqNSYrLCkBCQoKDgwOGg8PGiokHyUsKS4sKikwLyksLCwsKiwsLyksLCw1LC0tKSkpLCwsLCwsLCksKSwsLywtKSwpKTUsKv/AABEIAOEA4QMBIgACEQEDEQH/xAAbAAABBQEBAAAAAAAAAAAAAAAAAQIDBQYHBP/EAEEQAAIBAQMHBwsDBAEFAQAAAAABAgMEEVEFEhQhMXGRBjJBUmGh0RMWIjM0coGCkrHBFVOyI0Ji8OEkg6LC8UP/xAAaAQACAwEBAAAAAAAAAAAAAAAABQIDBAEG/8QAMhEAAQMBBQYGAQQDAQAAAAAAAAECAxEEEjEyUQUTFGFxwSEzQVKBsXIVIqHwkdHxQv/aAAwDAQACEQMRAD8A7iAAAAJKSSvbuS2t6kivytlqFnV3PqNXxhh2yfQjK2q31rRL0m5YQWqC+H5Zoigc/wAcEMc9rZEt1PFTV1svWeGryik/8E5961Hn86aGFT6V4mdp2B/3O7sWvvJlYYdr+Jo3EaamPi51wRELzzooYVPpXiHnRQwqfSvEpNDhh3sNDhh3s5uY+YcTPyLvzooYVPpXiHnRQwqfSvEpdDhh3sNDhh3sNzHzDiZ+RdedFDCp9K8Q86KGFT6V4lLocMO9hocMO9huYuYcTPyLrzooYVPpXiHnRQwqfSvEpdDhh3sNEhh3sNzFzDiZ+RdedFDCp9K8Q86KGFT6V4lLokMO9hokMO9huYuYcTPyLrzooYVPpXiHnRQwqfSvEpdDhh3sNDhh3sNzFzDiZ+RdedFDCp9K8Q86KGFT6V4lLocMO9hocMO9huYuYcTPyLrzooYVPpXiHnRQwqfSvEpdDhh3sTQ4Yd7Dcx8w4mfkXkeU9n/zXa4+DPZZsqUamqFSLfVfoy4MyrsMO1fEhqWBrmvO7HqYLZ41wVTqWyZuKIpuwMdk/L1Wi82d9SC1OMudH3W/szV2S1wqxU4O+L4p4NdDM0kLo8cDdBaWTYY6EwABSaQAAAAPFlbKSoU3LbJ+jCOMvBbT2mL5SW3ylZxXNp+gve/uf4+BdBHfdRTLapt1HVMfQ8Kz6s223KUnfKT+5ZUqSirl8X0sislHNj2vW/AZbLVm+jHnPa8EMVW8tEEzURiXnYkta1Rhq2vBfk8k7dN7LorsPNeBNGIhS6Vykukz6z4hpM+s+JEKSohC8upLpE+tLiGkT60uJET07FVlrjTnJYqEmuNxxaJiSRXLgN0mfWlxF0mfWlxFqWGrHXKnUisXCSXEgBKLgCq5Mak2kT60uIaRPrPiRAdohy8pLpE+s+IaRPrPiRAFEC8pLpE+tLiGkz60uJEAUQLy6kmkz60uIaRPrS4kYgUQLykukT60uIaTPrMiAKIF5dT0wt8ltul3M9dG0xns1PB7SqBSu2amRViKTbKqYlrXoKa17eh9KIcm2+dmqa7816qkcViu0fZbTnq585d6xGW+les5bY7dxXT/AMuLlXCRmKG1pVVJKSd6aTTxTHmf5LW6+Dpt64P0fdf+s0Ase245Wj2KRJGI9PUAACBaMqSuTZz6Dz6l7150nJ8b2b61v0HuZgbCvTW5/Y22TByiraOLE69izqTzU2+hXlRKTbbe16ywt8rob2l+fwVpsjTwqLJl8aCiiAWFIt5YZKyRO0PV6NNO6U3s3JdLIcmWF16kaa1LbN9WC2v/AHE3VChGEVCCzYxVySMs81zwTE32Oy71bzsPs81iyPRo3ZsU5deXpS/4+B7QbIZWqKxe4XKrnLVR2lyNKJ4Ex47bkijW58UpdePoz49PxJo2uLxW8mTBLzVqgLckSi+JicqZHnZ3e/Spt3RmscJLoZXnQ61GM4uMlnRkrmn0ow+VLA6FRweuPOg8YvZ8ej4DGCa/4LiJbXZd1+5uH0eQAA0i8AEAAFvEvADoBeAgAAXgAgAPpVHFproLbU12NdzKYtLHK+Eey9cGVyJ6l8K+g3INVwr3Ypxfwf8AwbaL1GEsOq0fNI3NLYhfas/wOLB5VOajwADMbyC2cyW4wVgfprc/sb22cyW4wNg563P7G6y4O/uop2hmZ89j1ZR5q978Mrz35R5q978M8BsZgKpcwoCCkyo1nJKy3U5VOmcs1e7H/lvgXxXcnl/01LdJ/wDmywYnmWr1PUWZqNianI8tabk81bFtCMIrovI6b1bxbyVPQqvV8VHyhF9glGo4u57H/t428bUeoKehxXU8ULAo+VdlzqUanTTlc/dlq++aXcXqR4cvK+zVfdT4SRCJaPQvtDUdE5ORhwABweXAAEOgKJeF4AAAIAAAgAAAWVg5nxZWFnYOZ8WQkwLYcxHY/aPmkbmlsRhbF7R80jdUtiF9qzp0Hdg8teq9h4ABlN5BbOZLcYHJ/PW5/Y31s5ktzOZ5Jt0vKJSSep61qew3WRPB391E+0nIj468+xb5R5q978FeerKNpjmxvd3pdO5nkjK/Zr3G1mArlX9w4BBSZWbrk/7NS3P+TLCWxlfye9mpbn/JlhLYxLJnXqp6qHym9E+iuixc4jQpdQw1H5w1sQQKHKlnDYtyHEMbTC5a+hdDF0qGPczPdUZI9tMUJLguI9Khj3MNKhj3M5RQvt1QkuDNRHpUMe5hpUMe5hRQvt1QZXsFKpz6cJdrir+O0pco8lFc5UHc/wBuTvT3S6PiaCFRPY0xxNsj2L4KVyQRyp4p8nOKtKUW4yTjJO5p6mmMNpl7I6rwzor+tFej/muq/wAGLY0ilSRKnn7TZ1gdRcPQBAAuMwFlYOZ8WVU6iW1pbz3WG1xzNWvW+whIngWQql4fYvaPmkbqlsRzrJlplK13aks6Z0WlsQutSUenQd7OWsS9V7DwADKMSC2cyW5nK8lesXuy+x1S2cyW5nLMlL+otz+wwseV/wAdxJtXPH89j15X5kfe/DKuLa2ai1yvzI+9+GVdxvjyiSfOSwtU10379ZNG3PpS+DuPLcLcTohWjlQ6byannWWi8Yy/nIspbGVXJX2Oh7sv5yLWex7mIZM69VPZweS3on0VV4pBeLnGmgsvkwEOeL5QKHb6EqHKSIPKB5Q5dOo+h6VUWHcL5VYdx5fKB5Q5cJb09DmhrZDniZ526RWSpMnd2Hvs1fOVz5y29qxKrOJ7DP0123ru/wCCL2VQthlVHImpaGC5VQVC0SuWqolVXQr22pLim/ib0x/L+mr7PLpuqx+HoMLItJKaktpNrArtKf6MvK3S6El3kM68ntb+GoS4S4cUPLK5VGNFxkv1a3yKm4t8merW+RCTAts+cZkj2z5qh0qlsRzbJPtnzVDpNLYhXa86dEPRbL8lfyXsPAAMgzILZzJbmctyX6xbn9jqVs5ktzOX5L9Ytz+wwseV/wAdxJtXPH89j1ZWXoR978Mq7i1ytzY+9+GViRvjyiWfOIkOuC4UsKTpHJb2Oj7sv5yLOex7mVnJf2Sj7sv5yLOex7mIJPMXqp7SDyW9E+iivC8ZeF5toJqj7wvGXheFAqPvC8VWefUlwYujVOpLgzlU1JXXaDbwvHaNU6kuDDRqnUlwYVTULrtBt4XjtGqdSXBho1TqS4MKpqF12g289mTad8s7oiu9kdHJ05bfQXbt4FpSpKCzY7O9vFlMj0pRDXZ4HK685PAeYvl5XvqUafVhKb+ZpL+BsqtVRi5SebGKcpN7ElrbOY5Wtzr1p1XqUn6KwgtUUTsbKvvaENqyo2K56r2PFcJcOuEGx5oY0XGTPVrfIqbi2yb6tb5FUmBfZ8wzJPtnzTOkUtiOcZK9r+aZ0elsQstedOiHodl+Sv5L2HgAGQZkFs5ktzOYZL9Ytz+x0+2cyW5nMcl+sW5/YYWPK747iTameP57HqyrzY+9+GVlxaZV5sfe/DK03x5RLPnEHXBcLcTKTovJf2Sj7sv5yLOpse5/YreTHslH3ZfzkWVTY9z+whk8xeqntIPJb0T6M2pBnDEwvGFBDUfnBnDLwvCgVNNR5sfdX2HjKPNj7q+w8WLiekbggAAHDoAAAADZzUU3JqMUr227kli2eK32i0xT8jRhUwbq3P6blfxMTljKFpqSzbRnQu1qlm5kV23dO/WaIoFk9UMNptrYEwVV6UT/ACe3lLyj8vfRov8Aop+lLY6rX/r9zPXDmhLhuxiMS6h5iaZ0zr7xtwlw64S4mUjS2yb6tb5FUW2TfVrfIrkwL4MxHkr2v5pnRqWxHOsl+1/NM6LS2IWWvOnRD0OzPKX8l7DwADIMyC2cyW45lkv1i3P7HTbZzJbjmeTPWLc/sMLHld8dxJtTPH89j1ZV5sfe/DK1FnlXmx978MrUjfHlE0+cEhQHJEyk6HyZ9ko+6/5ssqmx7n9is5MSvslHsUlwnJFpJXprFXCGTzF6qezg8lvRPoyaYt5HeF4zoecqSXiZwy8LwoFTW0ObH3V9h5nIZZqpJXx1atcdY79brYx+kwrZ3jpLfFT1NCBnv1utjH6Q/W62MfpOcM87x8XM0IGe/W62MfpD9brYx+kOGeHHxczQnntlhp1o5lWKkui/bF4p9DK6z5e13VIq7rR6PgW8JqSTi709aa2Mrcx0a+JoZLHOionjyMBl3IMrNK9XzoyfoT6U+rLt+5VNHULZZI1YSpzV8ZK54rBrtRze2WWVKpOnLnQk4vtwfx1P4jOzTbxKLih5632RIHXm5V/g8rQg9oRo1i0Y0W2TfVrfIqi2yb6tb2VyYF8GYjyX7X80zolLYjnmTPa/mmdDpbELLXnToh6DZnlL+S9h4ABkGZBbOZLcc0yYv6i3P7HS7ZzJbjmuTPWLc/sb7Hld8dxJtTPH89j1ZU5sfe/DK0s8qc2PvfhlajfHlE0+cEhyQJDiwpNnyLtF9GUOmE2/lkr13qRoTCclbd5Kuot3Rqryb97bF/j4m7E1qZdkXmeq2dLfgRNPAyuUqOZVmuhvOjuev/dx5rzQZbsDqRz4q+cOjplHpX+9pm7zZC++0V2qJYpFT0XAkvC8jvC8toZakl4Xkd4XhQKkl4Xkd4XhQKkl4Xkd4XhQKkl5bZAtbznTexpyj2NbV/uBS3nuyLrrw7M5vdmsrlaisWposz1bK2mpqTG8tLNm1oTX/wCkLn2uL28JLgbIy3Ld+oXT/Ufw9ExWVaSoNtooi2deVPsyg1oexBweWI2i1yd6v4srGi0yd6v4shJgXQZiPJntfzTOh0tiOe5N9q+aZ0KlsQstedOiHoNmeUv5L2HgAGQZkFs5ktxzXJnrFuf2OlWzmS3HNcmv+pHc13G+x5XfHcSbUzx/PY9mVObH3vwytRaZTj6CeEl+UViN8eUTz5xUOQiFRMpFXeb/ACBlZWimr3/VhdGosX0S3PxMCkemw22dGaqU3c1tXRJdMX2FE8W8bT1NtjtK2d9fRcTpBS5UyHnNzo6pPXKGxN4rBntyXlanaI3wd0lz4PnRf5Xae0VNc6Jx6R7I7QzVNTD1Iyi7pJxktqauY282teywqK6cVJdq2bn0HgqcnKL2Z8N0r133mxtqauZBTJs2RF/YqL/BmbwvNB5sQ/cnwj4B5sQ/cnwj4FnEx6lPAT6fyZ+8LzQebEP3J8I+AebEP3J8I+AcTHqHAT6fyZ+8LzQebEP3J8I+AebEP3J8I+AcTHqHAT6fyZ+80WQMnuCdSaulJXRT2qOL36j02TIlGm77nOS2Obvu3LYe8zTWhHJdab7JYVjdfkx9EAxPK21Z9fNWylFQ+Z6391wNRlfKcbPTcnc5vVTj1peCMBUm5Nyk75Ntt9Lb1tk7HGtb6lW1J0upEmOKkQjHNCMZCAYy0yd6v4srGWtgjdTXbe+8rkwL4MxDk72r5pnQqWxHPcmv/qvmmdCpbELbXnToP9meUv5L2HgAGQZkNrXovcczovMqK/8Atlmvjczp9WN6ZzrLll8nWlhJ5y/P+9pusbv3K3UUbVYqsa9PRfv/AIe2tSzouOK7+gprrtXTsZbWKvnxXWWqXiQW+yf3x+Zfk2sW6tFFErb6I5DwoVCIci4yCochEOQHR9CtKElKEnGS2NO5o0mT+VuyNeP/AHIL7x8OBmUORVJE2TMhohtEkK1Yv+joNmyjSq+rqRl2X3S+l6z0nNkemlbasebUqR7FOSXC8xusWijRm1ve3/B0ADCLK1o/eqfUL+rWj96p9RDg3aoW/qsftU3QGF/VrR+7U+oP1a0fvVPqDg3aoH6rH7VN0Bhf1a0fvVPqGvK9o/eqfUHBu1QP1WP2qby8qco8o6NJNRaq1OiMX6Kf+UjJV7XUnz5zmsJSbXAgLWWNEzKZ5dquVKRpTmpLbrbOtNzqO9vUlsUVgl0I8zHMRm5EREognc5XLVRjGsexrOnBIQbaS2t3Fykorsiu5IgsNkzfSlznsWC8RuUq90c1bZbeyJS5by0Q1Rpu2q5SPIivrp73xOh0tiMRyYs19TONzFahbaXXpFp6D/Z8asgSvr4/34FAAMxvAzPKjJmcs5LWtaNMRV6KmmmSa5WrVCD2I9qtdgpzOhWdOV63NYrAt6FeM1fH4rpQ7LeRHBuUVqKWMnF6r4tcRqyRsyaKebmgksq6t1LO0ZPUtcfReH9r8Dxzsk47YvetaJqWUn/cr+1anwPRHKMP8l8CxL7TOqRv8a0K7NeDHJFkrfTxfBiq3wxfBnb66Ed033FckKkWSt8MXwYqt0MXwYX10O7tvuK5IckWGnQxfBjlbYYvgwvrod3TfcVyQtxYq2wxfBi6ZDF8GcvroG6b7itzQuLPTIYvgxNMhi+DC+ugbpvuKy4Ros3bYYvgxHbYYvgwvroG7b7iraGtFrp0MXwY126GL4M7fXQ5um+4q2hua8HwLXToYvgxrt9PF8GF9dA3TfceCFknLouWL1HsoWKMdb9KXctwSyjD/J/C481bKMnqis3t2s4t9xJN2zxxPXaLSoLXrl0Lp/8AhUycqkteuTYl7k9V8pP48TQ5ByG21OaM8szY0o3E22eyvtDkc9KN+y05PZPzIptay8GU6airkPFh6EAAAAAAAAirUFNXNFBlLkypXuOpmkAAOe18g1Y7NZB+nVur3HRpUk+gY7LHBFqTSJ6qZnWSFy1ViHPNArdXuYuhVuquDOhaLDBBosMEd38mpzg4Pahz3Q6/VXBi6JX6q4M6DosMEGiwwQb+TUODg9qHP9Fr9VcGGjV+quD8ToGiwwQaLDBBv5NQ4OD2oYDR6/VXB+IvkK/VXB+JvtFhgg0WGCDfyahwcHtQwPka/VXB+IeQr9VcH4m+0WGCDRYYIN/JqHBwe1DAaPX6q4PxE0av1VwfidA0WGCDRYYIN/JqHBwe1Dn+i1+quDE0Sv1VwZ0HRYYINFhgg38mocHB7UOe6HX6q4MNCrdVcGdC0WGCDRYYIN/JqHBwe1DnqyfWf9vcemz8nqs+dfdwN0rLHBD400ugisr3YqpNlmiYtWtQocm8nIwubWsvadJRVyHgVl4AAAAAAAAAAAAAAAAAAAAAAAAAAAAAAAAAAAAAAAAAAAAAAAAAAAAAAAAAAAAAAAAAAAB//9k="/>
          <p:cNvSpPr>
            <a:spLocks noChangeAspect="1" noChangeArrowheads="1"/>
          </p:cNvSpPr>
          <p:nvPr/>
        </p:nvSpPr>
        <p:spPr bwMode="auto">
          <a:xfrm>
            <a:off x="76200" y="-1028700"/>
            <a:ext cx="2143125" cy="2143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 name="TextBox 3"/>
          <p:cNvSpPr txBox="1"/>
          <p:nvPr/>
        </p:nvSpPr>
        <p:spPr>
          <a:xfrm>
            <a:off x="1257300" y="152400"/>
            <a:ext cx="6629400" cy="144655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Networking and Social Media</a:t>
            </a:r>
            <a:endParaRPr lang="en-US" sz="4400" dirty="0">
              <a:latin typeface="Baskerville Old Face" pitchFamily="18" charset="0"/>
            </a:endParaRPr>
          </a:p>
        </p:txBody>
      </p:sp>
      <p:sp>
        <p:nvSpPr>
          <p:cNvPr id="3" name="TextBox 2"/>
          <p:cNvSpPr txBox="1"/>
          <p:nvPr/>
        </p:nvSpPr>
        <p:spPr>
          <a:xfrm>
            <a:off x="457200" y="1832429"/>
            <a:ext cx="8534400" cy="4585871"/>
          </a:xfrm>
          <a:prstGeom prst="rect">
            <a:avLst/>
          </a:prstGeom>
          <a:noFill/>
        </p:spPr>
        <p:txBody>
          <a:bodyPr wrap="square" rtlCol="0">
            <a:spAutoFit/>
          </a:bodyPr>
          <a:lstStyle/>
          <a:p>
            <a:r>
              <a:rPr lang="en-US" sz="3600" i="1" dirty="0" smtClean="0"/>
              <a:t>Networking</a:t>
            </a:r>
          </a:p>
          <a:p>
            <a:pPr marL="457200" indent="-457200">
              <a:buFont typeface="Wingdings" pitchFamily="2" charset="2"/>
              <a:buChar char="§"/>
            </a:pPr>
            <a:r>
              <a:rPr lang="en-US" sz="3200" dirty="0" smtClean="0"/>
              <a:t>With all the different Social Media sites that we use, a LinkedIn can be created so that a hiring manager will see what you want them to see, when googling you for a prospective employment opportunity. Rather than “finding something” that would jeopardize your opportunity for employment.</a:t>
            </a:r>
            <a:endParaRPr lang="en-US" sz="3200" dirty="0"/>
          </a:p>
        </p:txBody>
      </p:sp>
    </p:spTree>
    <p:extLst>
      <p:ext uri="{BB962C8B-B14F-4D97-AF65-F5344CB8AC3E}">
        <p14:creationId xmlns:p14="http://schemas.microsoft.com/office/powerpoint/2010/main" val="13270830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57300" y="3879"/>
            <a:ext cx="6629400" cy="144655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Networking and Social Media</a:t>
            </a:r>
            <a:endParaRPr lang="en-US" sz="4400" dirty="0">
              <a:latin typeface="Baskerville Old Face" pitchFamily="18" charset="0"/>
            </a:endParaRPr>
          </a:p>
        </p:txBody>
      </p:sp>
      <p:sp>
        <p:nvSpPr>
          <p:cNvPr id="6" name="TextBox 5"/>
          <p:cNvSpPr txBox="1"/>
          <p:nvPr/>
        </p:nvSpPr>
        <p:spPr>
          <a:xfrm>
            <a:off x="145143" y="1364348"/>
            <a:ext cx="8839200" cy="7109639"/>
          </a:xfrm>
          <a:prstGeom prst="rect">
            <a:avLst/>
          </a:prstGeom>
          <a:noFill/>
        </p:spPr>
        <p:txBody>
          <a:bodyPr wrap="square" rtlCol="0">
            <a:spAutoFit/>
          </a:bodyPr>
          <a:lstStyle/>
          <a:p>
            <a:r>
              <a:rPr lang="en-US" sz="3600" i="1" dirty="0" smtClean="0"/>
              <a:t> </a:t>
            </a:r>
          </a:p>
          <a:p>
            <a:endParaRPr lang="en-US" sz="3600" i="1" dirty="0" smtClean="0"/>
          </a:p>
          <a:p>
            <a:pPr marL="457200" indent="-457200">
              <a:buFont typeface="Wingdings" pitchFamily="2" charset="2"/>
              <a:buChar char="§"/>
            </a:pPr>
            <a:r>
              <a:rPr lang="en-US" sz="3200" dirty="0" smtClean="0"/>
              <a:t>Let your friends and followers know: your are looking for a job, what type, and your skills.</a:t>
            </a:r>
          </a:p>
          <a:p>
            <a:pPr marL="457200" indent="-457200">
              <a:buFont typeface="Wingdings" pitchFamily="2" charset="2"/>
              <a:buChar char="§"/>
            </a:pPr>
            <a:r>
              <a:rPr lang="en-US" sz="3200" i="1" dirty="0" smtClean="0"/>
              <a:t>Twitter and LinkedIn </a:t>
            </a:r>
            <a:r>
              <a:rPr lang="en-US" sz="3200" dirty="0" smtClean="0"/>
              <a:t>look up the profile of the hiring manager and tailor your cover letter to their needs and desires</a:t>
            </a:r>
          </a:p>
          <a:p>
            <a:pPr marL="457200" indent="-457200">
              <a:buFont typeface="Wingdings" pitchFamily="2" charset="2"/>
              <a:buChar char="§"/>
            </a:pPr>
            <a:r>
              <a:rPr lang="en-US" sz="3200" dirty="0" smtClean="0"/>
              <a:t>You can add your Twitter handle or LinkedIn profile URL to your contact information.</a:t>
            </a:r>
          </a:p>
          <a:p>
            <a:pPr marL="457200" indent="-457200">
              <a:buFont typeface="Wingdings" pitchFamily="2" charset="2"/>
              <a:buChar char="§"/>
            </a:pPr>
            <a:endParaRPr lang="en-US" sz="3200" dirty="0" smtClean="0"/>
          </a:p>
          <a:p>
            <a:pPr marL="457200" indent="-457200">
              <a:buFont typeface="Wingdings" pitchFamily="2" charset="2"/>
              <a:buChar char="§"/>
            </a:pPr>
            <a:endParaRPr lang="en-US" sz="3200" dirty="0" smtClean="0"/>
          </a:p>
          <a:p>
            <a:pPr marL="457200" indent="-457200">
              <a:buFont typeface="Wingdings" pitchFamily="2" charset="2"/>
              <a:buChar char="§"/>
            </a:pPr>
            <a:endParaRPr lang="en-US" sz="3200" dirty="0"/>
          </a:p>
        </p:txBody>
      </p:sp>
      <p:sp>
        <p:nvSpPr>
          <p:cNvPr id="11" name="AutoShape 2" descr="data:image/jpg;base64,/9j/4AAQSkZJRgABAQAAAQABAAD/2wCEAAkGBg8PEBAPDhAQDQ0PEA8NDQ4PDxINDQ0NFBAVFBQQEhIXHiYeFxkjJRISHzAgIycpLCwsFh4xNTAqNSYrLCkBCQoKDgwOGg8PGiokHyUsKS4sKikwLyksLCwsKiwsLyksLCw1LC0tKSkpLCwsLCwsLCksKSwsLywtKSwpKTUsKv/AABEIAOEA4QMBIgACEQEDEQH/xAAbAAABBQEBAAAAAAAAAAAAAAAAAQIDBQYHBP/EAEEQAAIBAQMHBwsDBAEFAQAAAAABAgMEEVEFEhQhMXGRBjJBUmGh0RMWIjM0coGCkrHBFVOyI0Ji8OEkg6LC8UP/xAAaAQACAwEBAAAAAAAAAAAAAAAABQIDBAEG/8QAMhEAAQMBBQYGAQQDAQAAAAAAAAECAxEEEjEyUQUTFGFxwSEzQVKBsXIVIqHwkdHxQv/aAAwDAQACEQMRAD8A7iAAAAJKSSvbuS2t6kivytlqFnV3PqNXxhh2yfQjK2q31rRL0m5YQWqC+H5Zoigc/wAcEMc9rZEt1PFTV1svWeGryik/8E5961Hn86aGFT6V4mdp2B/3O7sWvvJlYYdr+Jo3EaamPi51wRELzzooYVPpXiHnRQwqfSvEpNDhh3sNDhh3s5uY+YcTPyLvzooYVPpXiHnRQwqfSvEpdDhh3sNDhh3sNzHzDiZ+RdedFDCp9K8Q86KGFT6V4lLocMO9hocMO9huYuYcTPyLrzooYVPpXiHnRQwqfSvEpdDhh3sNEhh3sNzFzDiZ+RdedFDCp9K8Q86KGFT6V4lLokMO9hokMO9huYuYcTPyLrzooYVPpXiHnRQwqfSvEpdDhh3sNDhh3sNzFzDiZ+RdedFDCp9K8Q86KGFT6V4lLocMO9hocMO9huYuYcTPyLrzooYVPpXiHnRQwqfSvEpdDhh3sTQ4Yd7Dcx8w4mfkXkeU9n/zXa4+DPZZsqUamqFSLfVfoy4MyrsMO1fEhqWBrmvO7HqYLZ41wVTqWyZuKIpuwMdk/L1Wi82d9SC1OMudH3W/szV2S1wqxU4O+L4p4NdDM0kLo8cDdBaWTYY6EwABSaQAAAAPFlbKSoU3LbJ+jCOMvBbT2mL5SW3ylZxXNp+gve/uf4+BdBHfdRTLapt1HVMfQ8Kz6s223KUnfKT+5ZUqSirl8X0sislHNj2vW/AZbLVm+jHnPa8EMVW8tEEzURiXnYkta1Rhq2vBfk8k7dN7LorsPNeBNGIhS6Vykukz6z4hpM+s+JEKSohC8upLpE+tLiGkT60uJET07FVlrjTnJYqEmuNxxaJiSRXLgN0mfWlxF0mfWlxFqWGrHXKnUisXCSXEgBKLgCq5Mak2kT60uIaRPrPiRAdohy8pLpE+s+IaRPrPiRAFEC8pLpE+tLiGkz60uJEAUQLy6kmkz60uIaRPrS4kYgUQLykukT60uIaTPrMiAKIF5dT0wt8ltul3M9dG0xns1PB7SqBSu2amRViKTbKqYlrXoKa17eh9KIcm2+dmqa7816qkcViu0fZbTnq585d6xGW+les5bY7dxXT/AMuLlXCRmKG1pVVJKSd6aTTxTHmf5LW6+Dpt64P0fdf+s0Ase245Wj2KRJGI9PUAACBaMqSuTZz6Dz6l7150nJ8b2b61v0HuZgbCvTW5/Y22TByiraOLE69izqTzU2+hXlRKTbbe16ywt8rob2l+fwVpsjTwqLJl8aCiiAWFIt5YZKyRO0PV6NNO6U3s3JdLIcmWF16kaa1LbN9WC2v/AHE3VChGEVCCzYxVySMs81zwTE32Oy71bzsPs81iyPRo3ZsU5deXpS/4+B7QbIZWqKxe4XKrnLVR2lyNKJ4Ex47bkijW58UpdePoz49PxJo2uLxW8mTBLzVqgLckSi+JicqZHnZ3e/Spt3RmscJLoZXnQ61GM4uMlnRkrmn0ow+VLA6FRweuPOg8YvZ8ej4DGCa/4LiJbXZd1+5uH0eQAA0i8AEAAFvEvADoBeAgAAXgAgAPpVHFproLbU12NdzKYtLHK+Eey9cGVyJ6l8K+g3INVwr3Ypxfwf8AwbaL1GEsOq0fNI3NLYhfas/wOLB5VOajwADMbyC2cyW4wVgfprc/sb22cyW4wNg563P7G6y4O/uop2hmZ89j1ZR5q978Mrz35R5q978M8BsZgKpcwoCCkyo1nJKy3U5VOmcs1e7H/lvgXxXcnl/01LdJ/wDmywYnmWr1PUWZqNianI8tabk81bFtCMIrovI6b1bxbyVPQqvV8VHyhF9glGo4u57H/t428bUeoKehxXU8ULAo+VdlzqUanTTlc/dlq++aXcXqR4cvK+zVfdT4SRCJaPQvtDUdE5ORhwABweXAAEOgKJeF4AAAIAAAgAAAWVg5nxZWFnYOZ8WQkwLYcxHY/aPmkbmlsRhbF7R80jdUtiF9qzp0Hdg8teq9h4ABlN5BbOZLcYHJ/PW5/Y31s5ktzOZ5Jt0vKJSSep61qew3WRPB391E+0nIj468+xb5R5q978FeerKNpjmxvd3pdO5nkjK/Zr3G1mArlX9w4BBSZWbrk/7NS3P+TLCWxlfye9mpbn/JlhLYxLJnXqp6qHym9E+iuixc4jQpdQw1H5w1sQQKHKlnDYtyHEMbTC5a+hdDF0qGPczPdUZI9tMUJLguI9Khj3MNKhj3M5RQvt1QkuDNRHpUMe5hpUMe5hRQvt1QZXsFKpz6cJdrir+O0pco8lFc5UHc/wBuTvT3S6PiaCFRPY0xxNsj2L4KVyQRyp4p8nOKtKUW4yTjJO5p6mmMNpl7I6rwzor+tFej/muq/wAGLY0ilSRKnn7TZ1gdRcPQBAAuMwFlYOZ8WVU6iW1pbz3WG1xzNWvW+whIngWQql4fYvaPmkbqlsRzrJlplK13aks6Z0WlsQutSUenQd7OWsS9V7DwADKMSC2cyW5nK8lesXuy+x1S2cyW5nLMlL+otz+wwseV/wAdxJtXPH89j15X5kfe/DKuLa2ai1yvzI+9+GVdxvjyiSfOSwtU10379ZNG3PpS+DuPLcLcTohWjlQ6byannWWi8Yy/nIspbGVXJX2Oh7sv5yLWex7mIZM69VPZweS3on0VV4pBeLnGmgsvkwEOeL5QKHb6EqHKSIPKB5Q5dOo+h6VUWHcL5VYdx5fKB5Q5cJb09DmhrZDniZ526RWSpMnd2Hvs1fOVz5y29qxKrOJ7DP0123ru/wCCL2VQthlVHImpaGC5VQVC0SuWqolVXQr22pLim/ib0x/L+mr7PLpuqx+HoMLItJKaktpNrArtKf6MvK3S6El3kM68ntb+GoS4S4cUPLK5VGNFxkv1a3yKm4t8merW+RCTAts+cZkj2z5qh0qlsRzbJPtnzVDpNLYhXa86dEPRbL8lfyXsPAAMgzILZzJbmctyX6xbn9jqVs5ktzOX5L9Ytz+wwseV/wAdxJtXPH89j1ZWXoR978Mq7i1ytzY+9+GViRvjyiWfOIkOuC4UsKTpHJb2Oj7sv5yLOex7mVnJf2Sj7sv5yLOex7mIJPMXqp7SDyW9E+iivC8ZeF5toJqj7wvGXheFAqPvC8VWefUlwYujVOpLgzlU1JXXaDbwvHaNU6kuDDRqnUlwYVTULrtBt4XjtGqdSXBho1TqS4MKpqF12g289mTad8s7oiu9kdHJ05bfQXbt4FpSpKCzY7O9vFlMj0pRDXZ4HK685PAeYvl5XvqUafVhKb+ZpL+BsqtVRi5SebGKcpN7ElrbOY5Wtzr1p1XqUn6KwgtUUTsbKvvaENqyo2K56r2PFcJcOuEGx5oY0XGTPVrfIqbi2yb6tb5FUmBfZ8wzJPtnzTOkUtiOcZK9r+aZ0elsQstedOiHodl+Sv5L2HgAGQZkFs5ktzOYZL9Ytz+x0+2cyW5nMcl+sW5/YYWPK747iTameP57HqyrzY+9+GVlxaZV5sfe/DK03x5RLPnEHXBcLcTKTovJf2Sj7sv5yLOpse5/YreTHslH3ZfzkWVTY9z+whk8xeqntIPJb0T6M2pBnDEwvGFBDUfnBnDLwvCgVNNR5sfdX2HjKPNj7q+w8WLiekbggAAHDoAAAADZzUU3JqMUr227kli2eK32i0xT8jRhUwbq3P6blfxMTljKFpqSzbRnQu1qlm5kV23dO/WaIoFk9UMNptrYEwVV6UT/ACe3lLyj8vfRov8Aop+lLY6rX/r9zPXDmhLhuxiMS6h5iaZ0zr7xtwlw64S4mUjS2yb6tb5FUW2TfVrfIrkwL4MxHkr2v5pnRqWxHOsl+1/NM6LS2IWWvOnRD0OzPKX8l7DwADIMyC2cyW45lkv1i3P7HTbZzJbjmeTPWLc/sMLHld8dxJtTPH89j1ZV5sfe/DK1FnlXmx978MrUjfHlE0+cEhQHJEyk6HyZ9ko+6/5ssqmx7n9is5MSvslHsUlwnJFpJXprFXCGTzF6qezg8lvRPoyaYt5HeF4zoecqSXiZwy8LwoFTW0ObH3V9h5nIZZqpJXx1atcdY79brYx+kwrZ3jpLfFT1NCBnv1utjH6Q/W62MfpOcM87x8XM0IGe/W62MfpD9brYx+kOGeHHxczQnntlhp1o5lWKkui/bF4p9DK6z5e13VIq7rR6PgW8JqSTi709aa2Mrcx0a+JoZLHOionjyMBl3IMrNK9XzoyfoT6U+rLt+5VNHULZZI1YSpzV8ZK54rBrtRze2WWVKpOnLnQk4vtwfx1P4jOzTbxKLih5632RIHXm5V/g8rQg9oRo1i0Y0W2TfVrfIqi2yb6tb2VyYF8GYjyX7X80zolLYjnmTPa/mmdDpbELLXnToh6DZnlL+S9h4ABkGZBbOZLcc0yYv6i3P7HS7ZzJbjmuTPWLc/sb7Hld8dxJtTPH89j1ZU5sfe/DK0s8qc2PvfhlajfHlE0+cEhyQJDiwpNnyLtF9GUOmE2/lkr13qRoTCclbd5Kuot3Rqryb97bF/j4m7E1qZdkXmeq2dLfgRNPAyuUqOZVmuhvOjuev/dx5rzQZbsDqRz4q+cOjplHpX+9pm7zZC++0V2qJYpFT0XAkvC8jvC8toZakl4Xkd4XhQKkl4Xkd4XhQKkl4Xkd4XhQKkl5bZAtbznTexpyj2NbV/uBS3nuyLrrw7M5vdmsrlaisWposz1bK2mpqTG8tLNm1oTX/wCkLn2uL28JLgbIy3Ld+oXT/Ufw9ExWVaSoNtooi2deVPsyg1oexBweWI2i1yd6v4srGi0yd6v4shJgXQZiPJntfzTOh0tiOe5N9q+aZ0KlsQstedOiHoNmeUv5L2HgAGQZkFs5ktxzXJnrFuf2OlWzmS3HNcmv+pHc13G+x5XfHcSbUzx/PY9mVObH3vwytRaZTj6CeEl+UViN8eUTz5xUOQiFRMpFXeb/ACBlZWimr3/VhdGosX0S3PxMCkemw22dGaqU3c1tXRJdMX2FE8W8bT1NtjtK2d9fRcTpBS5UyHnNzo6pPXKGxN4rBntyXlanaI3wd0lz4PnRf5Xae0VNc6Jx6R7I7QzVNTD1Iyi7pJxktqauY282teywqK6cVJdq2bn0HgqcnKL2Z8N0r133mxtqauZBTJs2RF/YqL/BmbwvNB5sQ/cnwj4B5sQ/cnwj4FnEx6lPAT6fyZ+8LzQebEP3J8I+AebEP3J8I+AcTHqHAT6fyZ+8LzQebEP3J8I+AebEP3J8I+AcTHqHAT6fyZ+80WQMnuCdSaulJXRT2qOL36j02TIlGm77nOS2Obvu3LYe8zTWhHJdab7JYVjdfkx9EAxPK21Z9fNWylFQ+Z6391wNRlfKcbPTcnc5vVTj1peCMBUm5Nyk75Ntt9Lb1tk7HGtb6lW1J0upEmOKkQjHNCMZCAYy0yd6v4srGWtgjdTXbe+8rkwL4MxDk72r5pnQqWxHPcmv/qvmmdCpbELbXnToP9meUv5L2HgAGQZkNrXovcczovMqK/8Atlmvjczp9WN6ZzrLll8nWlhJ5y/P+9pusbv3K3UUbVYqsa9PRfv/AIe2tSzouOK7+gprrtXTsZbWKvnxXWWqXiQW+yf3x+Zfk2sW6tFFErb6I5DwoVCIci4yCochEOQHR9CtKElKEnGS2NO5o0mT+VuyNeP/AHIL7x8OBmUORVJE2TMhohtEkK1Yv+joNmyjSq+rqRl2X3S+l6z0nNkemlbasebUqR7FOSXC8xusWijRm1ve3/B0ADCLK1o/eqfUL+rWj96p9RDg3aoW/qsftU3QGF/VrR+7U+oP1a0fvVPqDg3aoH6rH7VN0Bhf1a0fvVPqGvK9o/eqfUHBu1QP1WP2qby8qco8o6NJNRaq1OiMX6Kf+UjJV7XUnz5zmsJSbXAgLWWNEzKZ5dquVKRpTmpLbrbOtNzqO9vUlsUVgl0I8zHMRm5EREognc5XLVRjGsexrOnBIQbaS2t3Fykorsiu5IgsNkzfSlznsWC8RuUq90c1bZbeyJS5by0Q1Rpu2q5SPIivrp73xOh0tiMRyYs19TONzFahbaXXpFp6D/Z8asgSvr4/34FAAMxvAzPKjJmcs5LWtaNMRV6KmmmSa5WrVCD2I9qtdgpzOhWdOV63NYrAt6FeM1fH4rpQ7LeRHBuUVqKWMnF6r4tcRqyRsyaKebmgksq6t1LO0ZPUtcfReH9r8Dxzsk47YvetaJqWUn/cr+1anwPRHKMP8l8CxL7TOqRv8a0K7NeDHJFkrfTxfBiq3wxfBnb66Ed033FckKkWSt8MXwYqt0MXwYX10O7tvuK5IckWGnQxfBjlbYYvgwvrod3TfcVyQtxYq2wxfBi6ZDF8GcvroG6b7itzQuLPTIYvgxNMhi+DC+ugbpvuKy4Ros3bYYvgxHbYYvgwvroG7b7iraGtFrp0MXwY126GL4M7fXQ5um+4q2hua8HwLXToYvgxrt9PF8GF9dA3TfceCFknLouWL1HsoWKMdb9KXctwSyjD/J/C481bKMnqis3t2s4t9xJN2zxxPXaLSoLXrl0Lp/8AhUycqkteuTYl7k9V8pP48TQ5ByG21OaM8szY0o3E22eyvtDkc9KN+y05PZPzIptay8GU6airkPFh6EAAAAAAAAirUFNXNFBlLkypXuOpmkAAOe18g1Y7NZB+nVur3HRpUk+gY7LHBFqTSJ6qZnWSFy1ViHPNArdXuYuhVuquDOhaLDBBosMEd38mpzg4Pahz3Q6/VXBi6JX6q4M6DosMEGiwwQb+TUODg9qHP9Fr9VcGGjV+quD8ToGiwwQaLDBBv5NQ4OD2oYDR6/VXB+IvkK/VXB+JvtFhgg0WGCDfyahwcHtQwPka/VXB+IeQr9VcH4m+0WGCDRYYIN/JqHBwe1DAaPX6q4PxE0av1VwfidA0WGCDRYYIN/JqHBwe1Dn+i1+quDE0Sv1VwZ0HRYYINFhgg38mocHB7UOe6HX6q4MNCrdVcGdC0WGCDRYYIN/JqHBwe1DnqyfWf9vcemz8nqs+dfdwN0rLHBD400ugisr3YqpNlmiYtWtQocm8nIwubWsvadJRVyHgVl4AAAAAAAAAAAAAAAAAAAAAAAAAAAAAAAAAAAAAAAAAAAAAAAAAAAAAAAAAAAAAAAAAAAB//9k="/>
          <p:cNvSpPr>
            <a:spLocks noChangeAspect="1" noChangeArrowheads="1"/>
          </p:cNvSpPr>
          <p:nvPr/>
        </p:nvSpPr>
        <p:spPr bwMode="auto">
          <a:xfrm>
            <a:off x="76200" y="-1028700"/>
            <a:ext cx="2143125" cy="2143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2"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9150" y="1635805"/>
            <a:ext cx="876300"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descr="http://t3.gstatic.com/images?q=tbn:ANd9GcShvT-1kZG6B1ZikCz66pPwYhXrQsTze7GW-jpiGikoHdanKsT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5600" y="1578721"/>
            <a:ext cx="2380797" cy="961891"/>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6" descr="data:image/jpg;base64,/9j/4AAQSkZJRgABAQAAAQABAAD/2wCEAAkGBg8MDA4NDQ0QDA8OEA8PDQ0NEBANDgwNFBEVFBUQEhIXHCcfGBkjGRISHzsgIycpLCwsFR4xNTAqNSYrLCkBCQoKDgwOGg8PGDUcHB4qKzApKSkpNSkpLywpKSosKSkpKSwpKS8pLCkpKSkpLCkpKSwpKSopKSkpKS0qKSkpLv/AABEIAOEA4QMBIgACEQEDEQH/xAAcAAABBQEBAQAAAAAAAAAAAAAAAQIFBgcEAwj/xABLEAACAQIBAhAKCQIGAgMAAAAAAQIDEQQFUgYSFBYhMTJRYXFykZKhsdEHEyIzNUFzssHCFSM0QlNidIGT0uEXJCWCg6JU8ENEY//EABoBAAIDAQEAAAAAAAAAAAAAAAAEAQMFAgb/xAAtEQABAwEGBQMFAQEAAAAAAAAAAQIDEQQTITEycRJBUVKBFEJhBTORscEiI//aAAwDAQACEQMRAD8A3EAAAARs4MsZbp4OGmn5Upbimt1LuXCUfKGWsRjZWlJ6X1UobEEuHf42XxQOkxyQrfIjS64nRHhaTtKtGTXqp3qP/qcb0aYXeqP/AGLvKnSyW/vytwR2es91k6mt98b7hn08SZrUpvXqWXXrht6r0F3hr1w29V6C7yt6gp5vXLvDUFPN65d5NzF8hePLJr1w29V6C7w164beq9Bd5W9QU83rl3hqCnm9cu8LmL5C8eWTXrht6r0F3hr1w29V6C7yt6gp5vXLvDUFPN65d4XMXyF48smvXDb1XoLvDXrht6r0F3lb1BTzeuXeGoKeb1y7wuYvkLx5ZNeuG3qvQXeGvXDb1XoLvK3qCnm9cu8NQU83rl3hcxfIXjyya9cNvVegu8NeuG3qvQXeVvUFPN65d4agp5vXLvC5i+QvHlk164beq9Bd4a9cNvVegu8reoKeb1y7w1BTzeuXeFzF8hePLJr1w29V6C7w164beq9Bd5W9QU83rl3hqCnm9cu8LmL5C8eWVaNML/8AouFwXwZ3YXL+GrO0K0bvajK8G+JStcpUsm03taZcTOetkyS3D03A9hkenjXJaBevQ00DOsmaIq+DlpbucFt0ql9hfle3Hs4C85MyrTxdPxlJ8EovdQlvNC0sDo8c0LmSI47AACgsAAAAA5MqZRjhaM6s/urYj65Se1FHWUTRvlJzrxoJ+TTWmkt+cu5e8y2GO8eiHD3cLakRWr1MZXc5u8pbLf3YR3lwIkqFGNNWiuN+tvfZ44Gh4uCuvKlsy+CPLKGO0nkR3T23mrvNNcV4UyFEwxU98Rjo09jdSzV6uPeOCplSo9q0VwK752cVwuWIxEOFcp0PG1M+XOGrKmfLnZz3C51RCKnRqypny52GrKmfLnZz3C4UQKnRqypny52GrKmfLnZz3C4UQKnRqypny52GrKmfLnZz3C4UQKnRqypny52GrKmfLnZz3C4UQKnRqypny52GrKmfLnZz3C4UQKnRqypny52GrKmfLnZz3C4UQKnRqypny52CxtTPlz3Oe4XCiBU7qeVJrdWkuZ86JDD4yNTadnmvb/uQNwjNp3Ts1tNeo5ViKdI5SexOGjUWzsP1S9a/scOT8fUwNdTjtrYnD1VIbz7zowON8YrPdLb4VvjMp0NNHTrbjt8krTtdkdL1Q0XB4uNelCrB3jNJrufCexTdAmUnephpPY85Dg9Ul7r5y5GXKzgcrRxjuJKgAAVnQypK0WzMMZPx2OqN7N6sujF27ImmYp+Q+Iy+js4yfLqvrY5ZM3L8FE3IlKtXSRcn6lcgJ1HJuT2W3dknlWpalbfkl8fgQ9x+NMKiz1H3C4y4XLDgfcLjLhcAH3C4y4XAB9wuMuFwAfcLjLhcAH3C4y4sU20km22kktltvaSQEj43bSSbb2ElstveSLBk/QTiayUqjjh4v1T8qduStr92ixaGdDEcJBVaqUq8lsvbVFP7seHfZYDPltS1oz8jLIebisUNANCPnKtWo+DSwXNZvrOynoOwUf8A4nLlVKnwZNgKrNIvuLkjanIiVoUwX/jx6U38RHoUwT/+uv2lUXxJcCLx/cv5J4G9CnaKtD+Gw2FdWjTcJKcFfTzkrN7Ow2U25oWjr7A/aU+0zq5pWVyuZVVriKTIiOwPajWcJKS9T51vE/dSjvqS50ytXJzJ1S9GPBdczLJE5nLDz0N1nSx9Jb8pQf7prtsabF7BluTdjKFP2z+JqFLcoRtepNhiDJR4AAmXnji9w+Iy3Dv/ADlTl1u1mpYvcPiMrw7/AM7U5dbtY7ZPdsUTcj3yw/q48r4Mibkpll/Vx5XwZEXNCPIVdmPuFxlwudnI+4XGXC4APuFxlxbgA64XG3C4AOuFxtwuADrlq0B5JVWtLEzV40bKF9p1Wtv9l7yKnc1LQjg/E5Po7FnUTqy4XPZX/XSr9ha1P4Wbl0LauJkAAyB0AAAAAIbKWizCYWThOo5zWxKFJadxe83tJ8FzifhBwmbW6Ef6i1IXqlUQ4V7U5npo89Hv2lPtM4uWvRPouoYzCujSjVUnOErzjFRsns7UmVG5pWZqtZRU5isqorsB9yayU/qVypEFcm8kv6lcqRbJkcNzPPJz/wBRp+2fxNSo7lGV5Of+pU/bP4mqUdyjPtepNhmHJdx4AAmXnji9w+IynDv/ADtTl1u1mrYvcMxPCZUmspVoySklVxCXqaSnIdsnu2KJuRN5af1ceV8GQ+mO3LOUIeLhd6Xy/XtbT9aI6FVS2YtS4nc0I8hV2Z6aYLjbhc7OR9wuNC4AOFG3AkB1wuNuFwAdcUZcUAFe0bPgqeko04LajCEV+0UjFmza6DvCD/LHsM+25N8jNn5noAAZw0BB6MMrSwmDk4PS1KjVODW3G6bclxJP92icKV4SpeRhV6nKq/3Sj3sugajpERTiRaNVSj3AaFzbM8W4XG3C4ALcnMkv6lcqRX6lWMd1JR43YlclZQh4haW8vKltbC6yqTI7bmemTX/qVP2z+Jq9HcoxTJGUpzyzRhZRi8Q0/W2vK9ZtdHcoz7XqTYZhyXceAAJl544vcMweh6Ur+1xPvyN4xe4Zg9D0pX9riffkPWT3bFE3I9tEfmocv5WV+Ltsp2e+tgsGiPzUOX8rIA0Y9Iq7M6KePqx++3yvK7TphliX3oJ8TaI8UsocktDK0HtqUeZntDH0399Ljuu0gxbE0AsEa0XtST4mmPK5YcpNbTa4nYOEgsNxbkCsRNbU5dJjljKme+phwganoT0L4XF4ONatCUpudRNqc4qylZbCZM6xMD+FP+Wp3nJ4MqjnkqDk7vxtbZ/3lrMWaV6SORHcx5jGq1MCv6xMD+FP+Wp3k/GNkktpJJcQoFDnudqWpajUTJAAAOCQI/K2QqGN0nj4uXi9NpbSlC2mtfafAiQAlFVq1QhURcFK/rEwP4U/5aneJrEwP4U/5aneWECy+k7l/JzwN6GeaPND2HyfgPH4eDjU8bTheU5zWlle+w3wGZ1MbUltza4F5PYa74VvRX/PR+Yxw1bIqujquOIpMiI7AR8JZMgr/LLlT7SuFkyD9nXKn2l0uRw3M58g+m6P6l/MbtR3KMKyF6bo/qX8xutHcozLZqTYagyUeAAJF544vcMwih6Ur+1xPvyN3xe4ZhOH9J1/a4n35D1j92xRNyPXRH5qHL+VkAWDRH5qHL+VkAaUekVdmAoClpyIKApJAWAWwWJALBYWwtiSDYvBf6Jh7Wv75bTN9A2jPBYHJ8aGIqyhUVSrJpU6k1aUrrZSsWD/ABKyb+PP+Gt/SYU0MiyOVGrn0H2PajUxLQBVv8Ssmfjz/hrf0lnhNSSktppNcTF3RuZqShYjkXJRwABwdAAEXlvRJhsnKm8VNw8bptJpYTnfS2vuU7bpEtarloiVIVUTFSUAq3+JeTPx5/w1v6Q/xLyZ+PP+Gt/SW3Enav4ObxvU5/Cr6K/56PzGOmj6PdGWCx+A8Rh6sp1PG05WdOpBaVXvstW9ZnJq2Ritjo5KYikyorsBpZMhfZ1yp9pXCyZC+zrlT7S6XI4Zmc+QvTVH9S/mN0o7lGGZC9NUf1L+Y3OjuUZlt1JsNQZLuPAAES88cXuGYTQ9J1/a4n35G7YvcMwrD+k6/tcT78h+x+7YXm5Htoi81Dl/KyALBoi81Dl/KyANKLSLOzAUBS44EFFsKkSQJYWwoAABYULEkCCi2AkBr2nxM+icJ5qnyI+6j54ltPiZ9D4TzVPkR91GX9Ryb5/g3ZuZ6gAGSNgZ14YNzguPEdlM0Uzrwv7nBcdfspjVk+83z+iqbQpmtgsKBvmeNsIOsJYgBpZMhfZ1yp9pXCx5C+zrlT7SmXSdszOfIfpqj+pfzG50dyjDch+mqP6l/MblR3KMu26m7DcGS7jwABEvPHF7hmF4f0nX9riffkbpi9wzC8P6Tr+1xPvyH7H7thebke2iLzUOX8rIEn9EPmocv5WQJpxaRV+YCgKkXHAJCgKSABYUUkgQULCkgJYLDrAADZLYfEz6GwnmqfIj2I+entPiZ9C4XzVPkR7EZf1HJvn+DVm5nqAAZA4Bnfhe3OC46/ZTNEM78Lu5wXHX7KY1Y/vN8/pSqbQpm9hB1hD0BnDRBzQhADbFjyH9nXKl2leLFkP7OuVPtKZdJYzM58h+mqP6l/MbjR3KMPyJ6Zo/qX8xuFHcoy7dqbsNQZLuPAAEBg8cXuGYZh/Sdb2uJ9+RueL3DMMw/pOt7XE+/IfsXu2F5uR76IvNQ5fysgCf0Q+ahy/lZAo1ItIq/MVIUBS44AUBUSQCQoCkgAC2AkgLBYULEgI1sPiZ9B4XzVPkR7EfPrWw+Jn0FhfNQ5EexGT9Syb5/g3ZuZ6gAGQOAZ54XNzguOv2UzQzPPC5ucFx1+ymN2P7zfP6Upm0KZwI0OEPQGeNEaHNCEANLFkP7OuVLtK8yxZD+zrlS7SmXSdszOfInpmj+ofzG4UdyjEMiemaP6h/MbfR3KMq3am7DcGS7jwABAYPHF7hmG4f0nW9riffkbli9wzDKLtlOtw1cQv+0u40LF7thefke+iHzUOX8rIJFhy/C9BPNmutNdxXzUi0ij8wHIQUuOBRQQpIAKCFJIAWwCnQCWFFCwEDWth8TPoHC+ahyI9iMAa2HxM3/C+ahyI9iMn6nk3z/Buy8z1AAMcdAz3wt7nBcdfspmhGfeFrc4Ljr9lMbsX32+f0pTPoUzgQcIz0RnDRGOEOSRpYsh/Z1ypdpXiyZGhbDw4dM+dspm0nbMzlyJ6Zo/qH8xt1HcoxDIbvlii1/wCQ/mNvo7lGTbtbdhuz5LuPAAEBg8cVuHxGFY76jKdW+wo4ibfJlJu/NI3irG8WjG/CDk10sX41Lyaqs+XHY61bmY9YnIj1avNCidP816Hti6HjKc4ZysuB+rrsVNxabTVmnZreZZslYvx1JXflR8mfH6n+6+Jx5Zya3etBX/EiveRpxrwrwqKuSqVQhUOQiFQyVCighUdECioQUkBRQFOiAAUCSBGth8TN+wvm4ciPYjAmth8TN5w2Jh4uHlx3MfvLeRk/U0wb5/g5ZeZ0geWqYfiR6SDVMPxI9JGNRR2p6mfeFnc4Pjr9lMvmqYfiR6SKD4VqsZRwelkpWde9mnbYpjdiT/u3z+lKZ9CmeCDhGeiM0axBRDkkWlSc5RjHbk0kWuMVSgl92EepL+xwZIyb4teMmrSa8lP7seHhEy5i9LT8Wn5U9vgh/fvFXrxuoha3BKnloRg6uVKD3pyqP9oyfa0bfS3KMr8GuTHKtPENbC+rh1OT91c5q0VZGVbXo6WichuBKN3FAAEi8Cp6M8hrE0ZJrhTzZLaZbDyr0VOLTJRVRaoQqVwMBpzqYOu1JWcXacfVOP8A7s3LFhMZCtHTQe1txexKPGie0V6E1VvJKzW5klsrge+ig4jB1sJO7TjbanHaf7/BmzFMydMcHCT2LHsSuNyLGo3Km/Fy9a+638CKq5Nq09um2t+PlLqOzD5fktipBS/NHyXzbXYdkMu0Xt6ePHG9uZjKK9vKpX/lSA0jXqa/ZiqL3mWH6bo50ujIX6ao50ujI743dpzwp1K8oveY5Re8ywfTVHOl0ZC/TVHOl0ZHV47tI4U6lfUXvMXSveZYFlmjnS6MhfpmjnS6Mibx3aHCnUr+le8xdK95lg+maOdLoyFWWaOdLoyOrx3aRwp1K/pXvMPF8HUWH6Yo50ujIX6Yo50ujILx3aHCnUrmk4OoTScHUWP6Yo50ujIb9M0c6XRkF47tDhTqV3ScHUJpODqLF9M0c6XRkJ9M0c6XRkReO7SeFOpXdK95goN7Sb4k2WF5ao50ujIPpqjnS6Mjm8d2hwp1IWjkurPag4rfn5K7yWwWSI0vKl5c/U/VHiXxEnl2ktpTl+yV+dnFicuzkrQSprf3Uu5HC8bsMjpOFCTx2UIUFs7MnuYLbfC95EDQoVMZXstmUnsv1Qjv8SPTB5Mq4mV0nZvZqSu795omhXQtGik7cLk9uTFZp2wJRuLi1kavWq5EzoWyRHDUYRSskv3fC+EnxlOmoqyHmKq1WqjwAAEAAAAAeVagpqzRX8p6GIzu4rbLKAAZhjdBEbv6u3DC8eraOB6CuXzruNblST20MeFjmoubaJW5OU4WNq8jJtZnL513C6zeXzruNY1LDNQalhmo69VL3EXTOhk+s5/n513C6z3+fnXcavqWGag1LDNRPqpu4LpnQyjWe/z867hdaD/PzruNW1LDNQalhmoPVTdwXTOhlOtF/n513C60n+fnXcarqWGag1LDNQerm7lIumdDKtab3p9XcLrTe9Pq7jVNSwzUGpYZqD1c3coXLOhlWtJ70+ruE1ov8/Ou41bUsM1BqWGag9XN3KF0zoZTrRf5+ddwmtB/n513Gr6lhmoNSwzUHqpu4m6Z0Mo1nv8APzruE1nP8/Ou41jUsM1BqWGag9VN3BdM6GUR0GbO1PnXcSWB0Eq6fi/3l5XaaMsLHeQ+NNLaRw60SuwVykpG1MkIHJuhyNOzaJ2nSUVZIeBSdgAAAAAAAAAAAAAAAAAAAAAAAAAAAAAAAAAAAAAAAAAAAAAAAAAAAAAAAAAAAAAAAAAAAH//2Q=="/>
          <p:cNvSpPr>
            <a:spLocks noChangeAspect="1" noChangeArrowheads="1"/>
          </p:cNvSpPr>
          <p:nvPr/>
        </p:nvSpPr>
        <p:spPr bwMode="auto">
          <a:xfrm>
            <a:off x="76200" y="-647700"/>
            <a:ext cx="1352550" cy="13525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4" name="AutoShape 8" descr="data:image/jpg;base64,/9j/4AAQSkZJRgABAQAAAQABAAD/2wCEAAkGBg8MDA4NDQ0QDA8OEA8PDQ0NEBANDgwNFBEVFBUQEhIXHCcfGBkjGRISHzsgIycpLCwsFR4xNTAqNSYrLCkBCQoKDgwOGg8PGDUcHB4qKzApKSkpNSkpLywpKSosKSkpKSwpKS8pLCkpKSkpLCkpKSwpKSopKSkpKS0qKSkpLv/AABEIAOEA4QMBIgACEQEDEQH/xAAcAAABBQEBAQAAAAAAAAAAAAAAAQIFBgcEAwj/xABLEAACAQIBAhAKCQIGAgMAAAAAAQIDEQQFUgYSFBYhMTJRYXFykZKhsdEHEyIzNUFzssHCFSM0QlNidIGT0uEXJCWCg6JU8ENEY//EABoBAAIDAQEAAAAAAAAAAAAAAAAEAQMFAgb/xAAtEQABAwEGBQMFAQEAAAAAAAAAAQIDEQQTITEycRJBUVKBFEJhBTORscEiI//aAAwDAQACEQMRAD8A3EAAAARs4MsZbp4OGmn5Upbimt1LuXCUfKGWsRjZWlJ6X1UobEEuHf42XxQOkxyQrfIjS64nRHhaTtKtGTXqp3qP/qcb0aYXeqP/AGLvKnSyW/vytwR2es91k6mt98b7hn08SZrUpvXqWXXrht6r0F3hr1w29V6C7yt6gp5vXLvDUFPN65d5NzF8hePLJr1w29V6C7w164beq9Bd5W9QU83rl3hqCnm9cu8LmL5C8eWTXrht6r0F3hr1w29V6C7yt6gp5vXLvDUFPN65d4XMXyF48smvXDb1XoLvDXrht6r0F3lb1BTzeuXeGoKeb1y7wuYvkLx5ZNeuG3qvQXeGvXDb1XoLvK3qCnm9cu8NQU83rl3hcxfIXjyya9cNvVegu8NeuG3qvQXeVvUFPN65d4agp5vXLvC5i+QvHlk164beq9Bd4a9cNvVegu8reoKeb1y7w1BTzeuXeFzF8hePLJr1w29V6C7w164beq9Bd5W9QU83rl3hqCnm9cu8LmL5C8eWVaNML/8AouFwXwZ3YXL+GrO0K0bvajK8G+JStcpUsm03taZcTOetkyS3D03A9hkenjXJaBevQ00DOsmaIq+DlpbucFt0ql9hfle3Hs4C85MyrTxdPxlJ8EovdQlvNC0sDo8c0LmSI47AACgsAAAAA5MqZRjhaM6s/urYj65Se1FHWUTRvlJzrxoJ+TTWmkt+cu5e8y2GO8eiHD3cLakRWr1MZXc5u8pbLf3YR3lwIkqFGNNWiuN+tvfZ44Gh4uCuvKlsy+CPLKGO0nkR3T23mrvNNcV4UyFEwxU98Rjo09jdSzV6uPeOCplSo9q0VwK752cVwuWIxEOFcp0PG1M+XOGrKmfLnZz3C51RCKnRqypny52GrKmfLnZz3C4UQKnRqypny52GrKmfLnZz3C4UQKnRqypny52GrKmfLnZz3C4UQKnRqypny52GrKmfLnZz3C4UQKnRqypny52GrKmfLnZz3C4UQKnRqypny52GrKmfLnZz3C4UQKnRqypny52CxtTPlz3Oe4XCiBU7qeVJrdWkuZ86JDD4yNTadnmvb/uQNwjNp3Ts1tNeo5ViKdI5SexOGjUWzsP1S9a/scOT8fUwNdTjtrYnD1VIbz7zowON8YrPdLb4VvjMp0NNHTrbjt8krTtdkdL1Q0XB4uNelCrB3jNJrufCexTdAmUnephpPY85Dg9Ul7r5y5GXKzgcrRxjuJKgAAVnQypK0WzMMZPx2OqN7N6sujF27ImmYp+Q+Iy+js4yfLqvrY5ZM3L8FE3IlKtXSRcn6lcgJ1HJuT2W3dknlWpalbfkl8fgQ9x+NMKiz1H3C4y4XLDgfcLjLhcAH3C4y4XAB9wuMuFwAfcLjLhcAH3C4y4sU20km22kktltvaSQEj43bSSbb2ElstveSLBk/QTiayUqjjh4v1T8qduStr92ixaGdDEcJBVaqUq8lsvbVFP7seHfZYDPltS1oz8jLIebisUNANCPnKtWo+DSwXNZvrOynoOwUf8A4nLlVKnwZNgKrNIvuLkjanIiVoUwX/jx6U38RHoUwT/+uv2lUXxJcCLx/cv5J4G9CnaKtD+Gw2FdWjTcJKcFfTzkrN7Ow2U25oWjr7A/aU+0zq5pWVyuZVVriKTIiOwPajWcJKS9T51vE/dSjvqS50ytXJzJ1S9GPBdczLJE5nLDz0N1nSx9Jb8pQf7prtsabF7BluTdjKFP2z+JqFLcoRtepNhiDJR4AAmXnji9w+Iy3Dv/ADlTl1u1mpYvcPiMrw7/AM7U5dbtY7ZPdsUTcj3yw/q48r4Mibkpll/Vx5XwZEXNCPIVdmPuFxlwudnI+4XGXC4APuFxlxbgA64XG3C4AOuFxtwuADrlq0B5JVWtLEzV40bKF9p1Wtv9l7yKnc1LQjg/E5Po7FnUTqy4XPZX/XSr9ha1P4Wbl0LauJkAAyB0AAAAAIbKWizCYWThOo5zWxKFJadxe83tJ8FzifhBwmbW6Ef6i1IXqlUQ4V7U5npo89Hv2lPtM4uWvRPouoYzCujSjVUnOErzjFRsns7UmVG5pWZqtZRU5isqorsB9yayU/qVypEFcm8kv6lcqRbJkcNzPPJz/wBRp+2fxNSo7lGV5Of+pU/bP4mqUdyjPtepNhmHJdx4AAmXnji9w+IynDv/ADtTl1u1mrYvcMxPCZUmspVoySklVxCXqaSnIdsnu2KJuRN5af1ceV8GQ+mO3LOUIeLhd6Xy/XtbT9aI6FVS2YtS4nc0I8hV2Z6aYLjbhc7OR9wuNC4AOFG3AkB1wuNuFwAdcUZcUAFe0bPgqeko04LajCEV+0UjFmza6DvCD/LHsM+25N8jNn5noAAZw0BB6MMrSwmDk4PS1KjVODW3G6bclxJP92icKV4SpeRhV6nKq/3Sj3sugajpERTiRaNVSj3AaFzbM8W4XG3C4ALcnMkv6lcqRX6lWMd1JR43YlclZQh4haW8vKltbC6yqTI7bmemTX/qVP2z+Jq9HcoxTJGUpzyzRhZRi8Q0/W2vK9ZtdHcoz7XqTYZhyXceAAJl544vcMweh6Ur+1xPvyN4xe4Zg9D0pX9riffkPWT3bFE3I9tEfmocv5WV+Ltsp2e+tgsGiPzUOX8rIA0Y9Iq7M6KePqx++3yvK7TphliX3oJ8TaI8UsocktDK0HtqUeZntDH0399Ljuu0gxbE0AsEa0XtST4mmPK5YcpNbTa4nYOEgsNxbkCsRNbU5dJjljKme+phwganoT0L4XF4ONatCUpudRNqc4qylZbCZM6xMD+FP+Wp3nJ4MqjnkqDk7vxtbZ/3lrMWaV6SORHcx5jGq1MCv6xMD+FP+Wp3k/GNkktpJJcQoFDnudqWpajUTJAAAOCQI/K2QqGN0nj4uXi9NpbSlC2mtfafAiQAlFVq1QhURcFK/rEwP4U/5aneJrEwP4U/5aneWECy+k7l/JzwN6GeaPND2HyfgPH4eDjU8bTheU5zWlle+w3wGZ1MbUltza4F5PYa74VvRX/PR+Yxw1bIqujquOIpMiI7AR8JZMgr/LLlT7SuFkyD9nXKn2l0uRw3M58g+m6P6l/MbtR3KMKyF6bo/qX8xutHcozLZqTYagyUeAAJF544vcMwih6Ur+1xPvyN3xe4ZhOH9J1/a4n35D1j92xRNyPXRH5qHL+VkAWDRH5qHL+VkAaUekVdmAoClpyIKApJAWAWwWJALBYWwtiSDYvBf6Jh7Wv75bTN9A2jPBYHJ8aGIqyhUVSrJpU6k1aUrrZSsWD/ABKyb+PP+Gt/SYU0MiyOVGrn0H2PajUxLQBVv8Ssmfjz/hrf0lnhNSSktppNcTF3RuZqShYjkXJRwABwdAAEXlvRJhsnKm8VNw8bptJpYTnfS2vuU7bpEtarloiVIVUTFSUAq3+JeTPx5/w1v6Q/xLyZ+PP+Gt/SW3Enav4ObxvU5/Cr6K/56PzGOmj6PdGWCx+A8Rh6sp1PG05WdOpBaVXvstW9ZnJq2Ritjo5KYikyorsBpZMhfZ1yp9pXCyZC+zrlT7S6XI4Zmc+QvTVH9S/mN0o7lGGZC9NUf1L+Y3OjuUZlt1JsNQZLuPAAES88cXuGYTQ9J1/a4n35G7YvcMwrD+k6/tcT78h+x+7YXm5Htoi81Dl/KyALBoi81Dl/KyANKLSLOzAUBS44EFFsKkSQJYWwoAABYULEkCCi2AkBr2nxM+icJ5qnyI+6j54ltPiZ9D4TzVPkR91GX9Ryb5/g3ZuZ6gAGSNgZ14YNzguPEdlM0Uzrwv7nBcdfspjVk+83z+iqbQpmtgsKBvmeNsIOsJYgBpZMhfZ1yp9pXCx5C+zrlT7SmXSdszOfIfpqj+pfzG50dyjDch+mqP6l/MblR3KMu26m7DcGS7jwABEvPHF7hmF4f0nX9riffkbpi9wzC8P6Tr+1xPvyH7H7thebke2iLzUOX8rIEn9EPmocv5WQJpxaRV+YCgKkXHAJCgKSABYUUkgQULCkgJYLDrAADZLYfEz6GwnmqfIj2I+entPiZ9C4XzVPkR7EZf1HJvn+DVm5nqAAZA4Bnfhe3OC46/ZTNEM78Lu5wXHX7KY1Y/vN8/pSqbQpm9hB1hD0BnDRBzQhADbFjyH9nXKl2leLFkP7OuVPtKZdJYzM58h+mqP6l/MbjR3KMPyJ6Zo/qX8xuFHcoy7dqbsNQZLuPAAEBg8cXuGYZh/Sdb2uJ9+RueL3DMMw/pOt7XE+/IfsXu2F5uR76IvNQ5fysgCf0Q+ahy/lZAo1ItIq/MVIUBS44AUBUSQCQoCkgAC2AkgLBYULEgI1sPiZ9B4XzVPkR7EfPrWw+Jn0FhfNQ5EexGT9Syb5/g3ZuZ6gAGQOAZ54XNzguOv2UzQzPPC5ucFx1+ymN2P7zfP6Upm0KZwI0OEPQGeNEaHNCEANLFkP7OuVLtK8yxZD+zrlS7SmXSdszOfInpmj+ofzG4UdyjEMiemaP6h/MbfR3KMq3am7DcGS7jwABAYPHF7hmG4f0nW9riffkbli9wzDKLtlOtw1cQv+0u40LF7thefke+iHzUOX8rIJFhy/C9BPNmutNdxXzUi0ij8wHIQUuOBRQQpIAKCFJIAWwCnQCWFFCwEDWth8TPoHC+ahyI9iMAa2HxM3/C+ahyI9iMn6nk3z/Buy8z1AAMcdAz3wt7nBcdfspmhGfeFrc4Ljr9lMbsX32+f0pTPoUzgQcIz0RnDRGOEOSRpYsh/Z1ypdpXiyZGhbDw4dM+dspm0nbMzlyJ6Zo/qH8xt1HcoxDIbvlii1/wCQ/mNvo7lGTbtbdhuz5LuPAAEBg8cVuHxGFY76jKdW+wo4ibfJlJu/NI3irG8WjG/CDk10sX41Lyaqs+XHY61bmY9YnIj1avNCidP816Hti6HjKc4ZysuB+rrsVNxabTVmnZreZZslYvx1JXflR8mfH6n+6+Jx5Zya3etBX/EiveRpxrwrwqKuSqVQhUOQiFQyVCighUdECioQUkBRQFOiAAUCSBGth8TN+wvm4ciPYjAmth8TN5w2Jh4uHlx3MfvLeRk/U0wb5/g5ZeZ0geWqYfiR6SDVMPxI9JGNRR2p6mfeFnc4Pjr9lMvmqYfiR6SKD4VqsZRwelkpWde9mnbYpjdiT/u3z+lKZ9CmeCDhGeiM0axBRDkkWlSc5RjHbk0kWuMVSgl92EepL+xwZIyb4teMmrSa8lP7seHhEy5i9LT8Wn5U9vgh/fvFXrxuoha3BKnloRg6uVKD3pyqP9oyfa0bfS3KMr8GuTHKtPENbC+rh1OT91c5q0VZGVbXo6WichuBKN3FAAEi8Cp6M8hrE0ZJrhTzZLaZbDyr0VOLTJRVRaoQqVwMBpzqYOu1JWcXacfVOP8A7s3LFhMZCtHTQe1txexKPGie0V6E1VvJKzW5klsrge+ig4jB1sJO7TjbanHaf7/BmzFMydMcHCT2LHsSuNyLGo3Km/Fy9a+638CKq5Nq09um2t+PlLqOzD5fktipBS/NHyXzbXYdkMu0Xt6ePHG9uZjKK9vKpX/lSA0jXqa/ZiqL3mWH6bo50ujIX6ao50ujI743dpzwp1K8oveY5Re8ywfTVHOl0ZC/TVHOl0ZHV47tI4U6lfUXvMXSveZYFlmjnS6MhfpmjnS6Mibx3aHCnUr+le8xdK95lg+maOdLoyFWWaOdLoyOrx3aRwp1K/pXvMPF8HUWH6Yo50ujIX6Yo50ujILx3aHCnUrmk4OoTScHUWP6Yo50ujIb9M0c6XRkF47tDhTqV3ScHUJpODqLF9M0c6XRkJ9M0c6XRkReO7SeFOpXdK95goN7Sb4k2WF5ao50ujIPpqjnS6Mjm8d2hwp1IWjkurPag4rfn5K7yWwWSI0vKl5c/U/VHiXxEnl2ktpTl+yV+dnFicuzkrQSprf3Uu5HC8bsMjpOFCTx2UIUFs7MnuYLbfC95EDQoVMZXstmUnsv1Qjv8SPTB5Mq4mV0nZvZqSu795omhXQtGik7cLk9uTFZp2wJRuLi1kavWq5EzoWyRHDUYRSskv3fC+EnxlOmoqyHmKq1WqjwAAEAAAAAeVagpqzRX8p6GIzu4rbLKAAZhjdBEbv6u3DC8eraOB6CuXzruNblST20MeFjmoubaJW5OU4WNq8jJtZnL513C6zeXzruNY1LDNQalhmo69VL3EXTOhk+s5/n513C6z3+fnXcavqWGag1LDNRPqpu4LpnQyjWe/z867hdaD/PzruNW1LDNQalhmoPVTdwXTOhlOtF/n513C60n+fnXcarqWGag1LDNQerm7lIumdDKtab3p9XcLrTe9Pq7jVNSwzUGpYZqD1c3coXLOhlWtJ70+ruE1ov8/Ou41bUsM1BqWGag9XN3KF0zoZTrRf5+ddwmtB/n513Gr6lhmoNSwzUHqpu4m6Z0Mo1nv8APzruE1nP8/Ou41jUsM1BqWGag9VN3BdM6GUR0GbO1PnXcSWB0Eq6fi/3l5XaaMsLHeQ+NNLaRw60SuwVykpG1MkIHJuhyNOzaJ2nSUVZIeBSdgAAAAAAAAAAAAAAAAAAAAAAAAAAAAAAAAAAAAAAAAAAAAAAAAAAAAAAAAAAAAAAAAAAAH//2Q=="/>
          <p:cNvSpPr>
            <a:spLocks noChangeAspect="1" noChangeArrowheads="1"/>
          </p:cNvSpPr>
          <p:nvPr/>
        </p:nvSpPr>
        <p:spPr bwMode="auto">
          <a:xfrm>
            <a:off x="228600" y="-495300"/>
            <a:ext cx="1352550" cy="13525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3082" name="Picture 10" descr="http://t0.gstatic.com/images?q=tbn:ANd9GcTxaNxu7FIFDqWSrASemtQXrR29AYO3Ic_bI1_oVnVQP2P-jp_u"/>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32740" y="1664444"/>
            <a:ext cx="2851604" cy="8459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14284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2600" y="457200"/>
            <a:ext cx="6477000"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Resume</a:t>
            </a:r>
            <a:endParaRPr lang="en-US" sz="4400" dirty="0">
              <a:latin typeface="Baskerville Old Face" pitchFamily="18" charset="0"/>
            </a:endParaRPr>
          </a:p>
        </p:txBody>
      </p:sp>
      <p:sp>
        <p:nvSpPr>
          <p:cNvPr id="3" name="TextBox 2"/>
          <p:cNvSpPr txBox="1"/>
          <p:nvPr/>
        </p:nvSpPr>
        <p:spPr>
          <a:xfrm>
            <a:off x="332704" y="1524000"/>
            <a:ext cx="8077200" cy="4278094"/>
          </a:xfrm>
          <a:prstGeom prst="rect">
            <a:avLst/>
          </a:prstGeom>
          <a:noFill/>
        </p:spPr>
        <p:txBody>
          <a:bodyPr wrap="square" rtlCol="0">
            <a:spAutoFit/>
          </a:bodyPr>
          <a:lstStyle/>
          <a:p>
            <a:r>
              <a:rPr lang="en-US" sz="3600" b="1" i="1" dirty="0" smtClean="0"/>
              <a:t>PongoResume.com</a:t>
            </a:r>
          </a:p>
          <a:p>
            <a:r>
              <a:rPr lang="en-US" sz="3600" b="1" i="1" dirty="0" smtClean="0"/>
              <a:t>Resume-now.com</a:t>
            </a:r>
          </a:p>
          <a:p>
            <a:r>
              <a:rPr lang="en-US" sz="3600" b="1" i="1" dirty="0" smtClean="0"/>
              <a:t>Resumeimproved.com</a:t>
            </a:r>
          </a:p>
          <a:p>
            <a:r>
              <a:rPr lang="en-US" sz="3600" b="1" i="1" dirty="0" smtClean="0"/>
              <a:t>The resumebuilder.com</a:t>
            </a:r>
          </a:p>
          <a:p>
            <a:r>
              <a:rPr lang="en-US" sz="3600" b="1" i="1" dirty="0" smtClean="0"/>
              <a:t>Howtowritearesume.com</a:t>
            </a:r>
          </a:p>
          <a:p>
            <a:r>
              <a:rPr lang="en-US" sz="3600" b="1" i="1" dirty="0" smtClean="0"/>
              <a:t>Resume-builder.net</a:t>
            </a:r>
          </a:p>
          <a:p>
            <a:r>
              <a:rPr lang="en-US" sz="3600" b="1" i="1" dirty="0" smtClean="0"/>
              <a:t>LinkedIn.com</a:t>
            </a:r>
          </a:p>
          <a:p>
            <a:r>
              <a:rPr lang="en-US" sz="2000" i="1" dirty="0" smtClean="0"/>
              <a:t>                                                                                           </a:t>
            </a:r>
            <a:endParaRPr lang="en-US" sz="2000" i="1" dirty="0"/>
          </a:p>
        </p:txBody>
      </p:sp>
      <p:pic>
        <p:nvPicPr>
          <p:cNvPr id="6" name="Picture 2" descr="http://t0.gstatic.com/images?q=tbn:ANd9GcShbJ1AfVyX99E3HgSiaUnmryphqtIJCUOwStB7VU9sMNRL94xdt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4876800"/>
            <a:ext cx="4497946" cy="1965102"/>
          </a:xfrm>
          <a:prstGeom prst="rect">
            <a:avLst/>
          </a:prstGeom>
          <a:noFill/>
          <a:ln w="28575">
            <a:solidFill>
              <a:schemeClr val="tx1"/>
            </a:solidFill>
          </a:ln>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80707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1030</TotalTime>
  <Words>763</Words>
  <Application>Microsoft Office PowerPoint</Application>
  <PresentationFormat>On-screen Show (4:3)</PresentationFormat>
  <Paragraphs>100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Apex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11 Helpful Sites for Job Seekers</vt:lpstr>
      <vt:lpstr>PowerPoint Presentation</vt:lpstr>
      <vt:lpstr>PowerPoint Presentation</vt:lpstr>
      <vt:lpstr> Best Careers for 2011</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 duprey</dc:creator>
  <cp:lastModifiedBy>Ana duprey</cp:lastModifiedBy>
  <cp:revision>41</cp:revision>
  <dcterms:created xsi:type="dcterms:W3CDTF">2011-02-22T17:30:59Z</dcterms:created>
  <dcterms:modified xsi:type="dcterms:W3CDTF">2011-03-07T14:43:09Z</dcterms:modified>
</cp:coreProperties>
</file>